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TT Drugs" panose="020B0604020202020204" charset="0"/>
      <p:regular r:id="rId13"/>
    </p:embeddedFont>
    <p:embeddedFont>
      <p:font typeface="TT Drugs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83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12"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02370" y="942173"/>
            <a:ext cx="10187166" cy="5163762"/>
            <a:chOff x="0" y="0"/>
            <a:chExt cx="13582888" cy="6885016"/>
          </a:xfrm>
        </p:grpSpPr>
        <p:grpSp>
          <p:nvGrpSpPr>
            <p:cNvPr id="3" name="Group 3"/>
            <p:cNvGrpSpPr/>
            <p:nvPr/>
          </p:nvGrpSpPr>
          <p:grpSpPr>
            <a:xfrm>
              <a:off x="0" y="0"/>
              <a:ext cx="13582888" cy="518100"/>
              <a:chOff x="0" y="0"/>
              <a:chExt cx="2683040" cy="102341"/>
            </a:xfrm>
          </p:grpSpPr>
          <p:sp>
            <p:nvSpPr>
              <p:cNvPr id="4" name="Freeform 4"/>
              <p:cNvSpPr/>
              <p:nvPr/>
            </p:nvSpPr>
            <p:spPr>
              <a:xfrm>
                <a:off x="0" y="0"/>
                <a:ext cx="2683040" cy="102341"/>
              </a:xfrm>
              <a:custGeom>
                <a:avLst/>
                <a:gdLst/>
                <a:ahLst/>
                <a:cxnLst/>
                <a:rect l="l" t="t" r="r" b="b"/>
                <a:pathLst>
                  <a:path w="2683040" h="102341">
                    <a:moveTo>
                      <a:pt x="0" y="0"/>
                    </a:moveTo>
                    <a:lnTo>
                      <a:pt x="2683040" y="0"/>
                    </a:lnTo>
                    <a:lnTo>
                      <a:pt x="2683040" y="102341"/>
                    </a:lnTo>
                    <a:lnTo>
                      <a:pt x="0" y="102341"/>
                    </a:lnTo>
                    <a:close/>
                  </a:path>
                </a:pathLst>
              </a:custGeom>
              <a:solidFill>
                <a:srgbClr val="BFE5EF"/>
              </a:solidFill>
              <a:ln cap="sq">
                <a:noFill/>
                <a:prstDash val="solid"/>
                <a:miter/>
              </a:ln>
            </p:spPr>
            <p:txBody>
              <a:bodyPr/>
              <a:lstStyle/>
              <a:p>
                <a:endParaRPr lang="es-CL"/>
              </a:p>
            </p:txBody>
          </p:sp>
          <p:sp>
            <p:nvSpPr>
              <p:cNvPr id="5" name="TextBox 5"/>
              <p:cNvSpPr txBox="1"/>
              <p:nvPr/>
            </p:nvSpPr>
            <p:spPr>
              <a:xfrm>
                <a:off x="0" y="-19050"/>
                <a:ext cx="2683040" cy="12139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0" y="0"/>
              <a:ext cx="440714" cy="6885016"/>
              <a:chOff x="0" y="0"/>
              <a:chExt cx="87055" cy="1360003"/>
            </a:xfrm>
          </p:grpSpPr>
          <p:sp>
            <p:nvSpPr>
              <p:cNvPr id="7" name="Freeform 7"/>
              <p:cNvSpPr/>
              <p:nvPr/>
            </p:nvSpPr>
            <p:spPr>
              <a:xfrm>
                <a:off x="0" y="0"/>
                <a:ext cx="87055" cy="1360003"/>
              </a:xfrm>
              <a:custGeom>
                <a:avLst/>
                <a:gdLst/>
                <a:ahLst/>
                <a:cxnLst/>
                <a:rect l="l" t="t" r="r" b="b"/>
                <a:pathLst>
                  <a:path w="87055" h="1360003">
                    <a:moveTo>
                      <a:pt x="0" y="0"/>
                    </a:moveTo>
                    <a:lnTo>
                      <a:pt x="87055" y="0"/>
                    </a:lnTo>
                    <a:lnTo>
                      <a:pt x="87055" y="1360003"/>
                    </a:lnTo>
                    <a:lnTo>
                      <a:pt x="0" y="1360003"/>
                    </a:lnTo>
                    <a:close/>
                  </a:path>
                </a:pathLst>
              </a:custGeom>
              <a:solidFill>
                <a:srgbClr val="BFE5EF"/>
              </a:solidFill>
              <a:ln cap="sq">
                <a:noFill/>
                <a:prstDash val="solid"/>
                <a:miter/>
              </a:ln>
            </p:spPr>
            <p:txBody>
              <a:bodyPr/>
              <a:lstStyle/>
              <a:p>
                <a:endParaRPr lang="es-CL"/>
              </a:p>
            </p:txBody>
          </p:sp>
          <p:sp>
            <p:nvSpPr>
              <p:cNvPr id="8" name="TextBox 8"/>
              <p:cNvSpPr txBox="1"/>
              <p:nvPr/>
            </p:nvSpPr>
            <p:spPr>
              <a:xfrm>
                <a:off x="0" y="-19050"/>
                <a:ext cx="87055" cy="1379053"/>
              </a:xfrm>
              <a:prstGeom prst="rect">
                <a:avLst/>
              </a:prstGeom>
            </p:spPr>
            <p:txBody>
              <a:bodyPr lIns="50800" tIns="50800" rIns="50800" bIns="50800" rtlCol="0" anchor="ctr"/>
              <a:lstStyle/>
              <a:p>
                <a:pPr marL="0" lvl="0" indent="0" algn="ctr">
                  <a:lnSpc>
                    <a:spcPts val="2859"/>
                  </a:lnSpc>
                  <a:spcBef>
                    <a:spcPct val="0"/>
                  </a:spcBef>
                </a:pPr>
                <a:endParaRPr/>
              </a:p>
            </p:txBody>
          </p:sp>
        </p:grpSp>
      </p:grpSp>
      <p:grpSp>
        <p:nvGrpSpPr>
          <p:cNvPr id="9" name="Group 9"/>
          <p:cNvGrpSpPr/>
          <p:nvPr/>
        </p:nvGrpSpPr>
        <p:grpSpPr>
          <a:xfrm rot="-10800000">
            <a:off x="7072134" y="4265953"/>
            <a:ext cx="10187166" cy="5163762"/>
            <a:chOff x="0" y="0"/>
            <a:chExt cx="13582888" cy="6885016"/>
          </a:xfrm>
        </p:grpSpPr>
        <p:grpSp>
          <p:nvGrpSpPr>
            <p:cNvPr id="10" name="Group 10"/>
            <p:cNvGrpSpPr/>
            <p:nvPr/>
          </p:nvGrpSpPr>
          <p:grpSpPr>
            <a:xfrm>
              <a:off x="0" y="0"/>
              <a:ext cx="13582888" cy="518100"/>
              <a:chOff x="0" y="0"/>
              <a:chExt cx="2683040" cy="102341"/>
            </a:xfrm>
          </p:grpSpPr>
          <p:sp>
            <p:nvSpPr>
              <p:cNvPr id="11" name="Freeform 11"/>
              <p:cNvSpPr/>
              <p:nvPr/>
            </p:nvSpPr>
            <p:spPr>
              <a:xfrm>
                <a:off x="0" y="0"/>
                <a:ext cx="2683040" cy="102341"/>
              </a:xfrm>
              <a:custGeom>
                <a:avLst/>
                <a:gdLst/>
                <a:ahLst/>
                <a:cxnLst/>
                <a:rect l="l" t="t" r="r" b="b"/>
                <a:pathLst>
                  <a:path w="2683040" h="102341">
                    <a:moveTo>
                      <a:pt x="0" y="0"/>
                    </a:moveTo>
                    <a:lnTo>
                      <a:pt x="2683040" y="0"/>
                    </a:lnTo>
                    <a:lnTo>
                      <a:pt x="2683040" y="102341"/>
                    </a:lnTo>
                    <a:lnTo>
                      <a:pt x="0" y="102341"/>
                    </a:lnTo>
                    <a:close/>
                  </a:path>
                </a:pathLst>
              </a:custGeom>
              <a:solidFill>
                <a:srgbClr val="BFE5EF"/>
              </a:solidFill>
              <a:ln cap="sq">
                <a:noFill/>
                <a:prstDash val="solid"/>
                <a:miter/>
              </a:ln>
            </p:spPr>
            <p:txBody>
              <a:bodyPr/>
              <a:lstStyle/>
              <a:p>
                <a:endParaRPr lang="es-CL"/>
              </a:p>
            </p:txBody>
          </p:sp>
          <p:sp>
            <p:nvSpPr>
              <p:cNvPr id="12" name="TextBox 12"/>
              <p:cNvSpPr txBox="1"/>
              <p:nvPr/>
            </p:nvSpPr>
            <p:spPr>
              <a:xfrm>
                <a:off x="0" y="-19050"/>
                <a:ext cx="2683040" cy="12139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3" name="Group 13"/>
            <p:cNvGrpSpPr/>
            <p:nvPr/>
          </p:nvGrpSpPr>
          <p:grpSpPr>
            <a:xfrm>
              <a:off x="0" y="0"/>
              <a:ext cx="440714" cy="6885016"/>
              <a:chOff x="0" y="0"/>
              <a:chExt cx="87055" cy="1360003"/>
            </a:xfrm>
          </p:grpSpPr>
          <p:sp>
            <p:nvSpPr>
              <p:cNvPr id="14" name="Freeform 14"/>
              <p:cNvSpPr/>
              <p:nvPr/>
            </p:nvSpPr>
            <p:spPr>
              <a:xfrm>
                <a:off x="0" y="0"/>
                <a:ext cx="87055" cy="1360003"/>
              </a:xfrm>
              <a:custGeom>
                <a:avLst/>
                <a:gdLst/>
                <a:ahLst/>
                <a:cxnLst/>
                <a:rect l="l" t="t" r="r" b="b"/>
                <a:pathLst>
                  <a:path w="87055" h="1360003">
                    <a:moveTo>
                      <a:pt x="0" y="0"/>
                    </a:moveTo>
                    <a:lnTo>
                      <a:pt x="87055" y="0"/>
                    </a:lnTo>
                    <a:lnTo>
                      <a:pt x="87055" y="1360003"/>
                    </a:lnTo>
                    <a:lnTo>
                      <a:pt x="0" y="1360003"/>
                    </a:lnTo>
                    <a:close/>
                  </a:path>
                </a:pathLst>
              </a:custGeom>
              <a:solidFill>
                <a:srgbClr val="BFE5EF"/>
              </a:solidFill>
              <a:ln cap="sq">
                <a:noFill/>
                <a:prstDash val="solid"/>
                <a:miter/>
              </a:ln>
            </p:spPr>
            <p:txBody>
              <a:bodyPr/>
              <a:lstStyle/>
              <a:p>
                <a:endParaRPr lang="es-CL"/>
              </a:p>
            </p:txBody>
          </p:sp>
          <p:sp>
            <p:nvSpPr>
              <p:cNvPr id="15" name="TextBox 15"/>
              <p:cNvSpPr txBox="1"/>
              <p:nvPr/>
            </p:nvSpPr>
            <p:spPr>
              <a:xfrm>
                <a:off x="0" y="-19050"/>
                <a:ext cx="87055" cy="1379053"/>
              </a:xfrm>
              <a:prstGeom prst="rect">
                <a:avLst/>
              </a:prstGeom>
            </p:spPr>
            <p:txBody>
              <a:bodyPr lIns="50800" tIns="50800" rIns="50800" bIns="50800" rtlCol="0" anchor="ctr"/>
              <a:lstStyle/>
              <a:p>
                <a:pPr marL="0" lvl="0" indent="0" algn="ctr">
                  <a:lnSpc>
                    <a:spcPts val="2859"/>
                  </a:lnSpc>
                  <a:spcBef>
                    <a:spcPct val="0"/>
                  </a:spcBef>
                </a:pPr>
                <a:endParaRPr/>
              </a:p>
            </p:txBody>
          </p:sp>
        </p:grpSp>
      </p:grpSp>
      <p:grpSp>
        <p:nvGrpSpPr>
          <p:cNvPr id="16" name="Group 16"/>
          <p:cNvGrpSpPr/>
          <p:nvPr/>
        </p:nvGrpSpPr>
        <p:grpSpPr>
          <a:xfrm>
            <a:off x="5291552" y="3439166"/>
            <a:ext cx="8512586" cy="2819169"/>
            <a:chOff x="0" y="0"/>
            <a:chExt cx="2839350" cy="940326"/>
          </a:xfrm>
        </p:grpSpPr>
        <p:sp>
          <p:nvSpPr>
            <p:cNvPr id="17" name="Freeform 17"/>
            <p:cNvSpPr/>
            <p:nvPr/>
          </p:nvSpPr>
          <p:spPr>
            <a:xfrm>
              <a:off x="0" y="0"/>
              <a:ext cx="2839350" cy="940326"/>
            </a:xfrm>
            <a:custGeom>
              <a:avLst/>
              <a:gdLst/>
              <a:ahLst/>
              <a:cxnLst/>
              <a:rect l="l" t="t" r="r" b="b"/>
              <a:pathLst>
                <a:path w="2839350" h="940326">
                  <a:moveTo>
                    <a:pt x="0" y="0"/>
                  </a:moveTo>
                  <a:lnTo>
                    <a:pt x="2839350" y="0"/>
                  </a:lnTo>
                  <a:lnTo>
                    <a:pt x="2839350" y="940326"/>
                  </a:lnTo>
                  <a:lnTo>
                    <a:pt x="0" y="940326"/>
                  </a:lnTo>
                  <a:close/>
                </a:path>
              </a:pathLst>
            </a:custGeom>
            <a:solidFill>
              <a:srgbClr val="000000">
                <a:alpha val="0"/>
              </a:srgbClr>
            </a:solidFill>
            <a:ln w="38100" cap="sq">
              <a:solidFill>
                <a:srgbClr val="000000"/>
              </a:solidFill>
              <a:prstDash val="solid"/>
              <a:miter/>
            </a:ln>
          </p:spPr>
          <p:txBody>
            <a:bodyPr/>
            <a:lstStyle/>
            <a:p>
              <a:endParaRPr lang="es-CL"/>
            </a:p>
          </p:txBody>
        </p:sp>
        <p:sp>
          <p:nvSpPr>
            <p:cNvPr id="18" name="TextBox 18"/>
            <p:cNvSpPr txBox="1"/>
            <p:nvPr/>
          </p:nvSpPr>
          <p:spPr>
            <a:xfrm>
              <a:off x="0" y="-19050"/>
              <a:ext cx="2839350" cy="959376"/>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9" name="Freeform 19"/>
          <p:cNvSpPr/>
          <p:nvPr/>
        </p:nvSpPr>
        <p:spPr>
          <a:xfrm>
            <a:off x="14915640" y="-659492"/>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grpSp>
        <p:nvGrpSpPr>
          <p:cNvPr id="20" name="Group 20"/>
          <p:cNvGrpSpPr/>
          <p:nvPr/>
        </p:nvGrpSpPr>
        <p:grpSpPr>
          <a:xfrm>
            <a:off x="-2343983" y="7089454"/>
            <a:ext cx="7092705" cy="709270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p:spPr>
          <p:txBody>
            <a:bodyPr/>
            <a:lstStyle/>
            <a:p>
              <a:endParaRPr lang="es-CL"/>
            </a:p>
          </p:txBody>
        </p:sp>
        <p:sp>
          <p:nvSpPr>
            <p:cNvPr id="22" name="TextBox 22"/>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3" name="Group 23"/>
          <p:cNvGrpSpPr/>
          <p:nvPr/>
        </p:nvGrpSpPr>
        <p:grpSpPr>
          <a:xfrm>
            <a:off x="12028966" y="-3546166"/>
            <a:ext cx="5773349" cy="577334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p:spPr>
          <p:txBody>
            <a:bodyPr/>
            <a:lstStyle/>
            <a:p>
              <a:endParaRPr lang="es-CL"/>
            </a:p>
          </p:txBody>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6" name="Freeform 26"/>
          <p:cNvSpPr/>
          <p:nvPr/>
        </p:nvSpPr>
        <p:spPr>
          <a:xfrm>
            <a:off x="2125558" y="770292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27" name="Freeform 27"/>
          <p:cNvSpPr/>
          <p:nvPr/>
        </p:nvSpPr>
        <p:spPr>
          <a:xfrm>
            <a:off x="1732198" y="1684168"/>
            <a:ext cx="3022722" cy="743989"/>
          </a:xfrm>
          <a:custGeom>
            <a:avLst/>
            <a:gdLst/>
            <a:ahLst/>
            <a:cxnLst/>
            <a:rect l="l" t="t" r="r" b="b"/>
            <a:pathLst>
              <a:path w="3022722" h="743989">
                <a:moveTo>
                  <a:pt x="0" y="0"/>
                </a:moveTo>
                <a:lnTo>
                  <a:pt x="3022722" y="0"/>
                </a:lnTo>
                <a:lnTo>
                  <a:pt x="3022722" y="743990"/>
                </a:lnTo>
                <a:lnTo>
                  <a:pt x="0" y="743990"/>
                </a:lnTo>
                <a:lnTo>
                  <a:pt x="0" y="0"/>
                </a:lnTo>
                <a:close/>
              </a:path>
            </a:pathLst>
          </a:custGeom>
          <a:blipFill>
            <a:blip r:embed="rId4"/>
            <a:stretch>
              <a:fillRect/>
            </a:stretch>
          </a:blipFill>
        </p:spPr>
        <p:txBody>
          <a:bodyPr/>
          <a:lstStyle/>
          <a:p>
            <a:endParaRPr lang="es-CL"/>
          </a:p>
        </p:txBody>
      </p:sp>
      <p:sp>
        <p:nvSpPr>
          <p:cNvPr id="28" name="Freeform 28"/>
          <p:cNvSpPr/>
          <p:nvPr/>
        </p:nvSpPr>
        <p:spPr>
          <a:xfrm>
            <a:off x="13900615" y="1684168"/>
            <a:ext cx="2936880" cy="805872"/>
          </a:xfrm>
          <a:custGeom>
            <a:avLst/>
            <a:gdLst/>
            <a:ahLst/>
            <a:cxnLst/>
            <a:rect l="l" t="t" r="r" b="b"/>
            <a:pathLst>
              <a:path w="2936880" h="805872">
                <a:moveTo>
                  <a:pt x="0" y="0"/>
                </a:moveTo>
                <a:lnTo>
                  <a:pt x="2936880" y="0"/>
                </a:lnTo>
                <a:lnTo>
                  <a:pt x="2936880" y="805872"/>
                </a:lnTo>
                <a:lnTo>
                  <a:pt x="0" y="805872"/>
                </a:lnTo>
                <a:lnTo>
                  <a:pt x="0" y="0"/>
                </a:lnTo>
                <a:close/>
              </a:path>
            </a:pathLst>
          </a:custGeom>
          <a:blipFill>
            <a:blip r:embed="rId5"/>
            <a:stretch>
              <a:fillRect/>
            </a:stretch>
          </a:blipFill>
        </p:spPr>
        <p:txBody>
          <a:bodyPr/>
          <a:lstStyle/>
          <a:p>
            <a:endParaRPr lang="es-CL"/>
          </a:p>
        </p:txBody>
      </p:sp>
      <p:grpSp>
        <p:nvGrpSpPr>
          <p:cNvPr id="29" name="Group 29"/>
          <p:cNvGrpSpPr/>
          <p:nvPr/>
        </p:nvGrpSpPr>
        <p:grpSpPr>
          <a:xfrm>
            <a:off x="5522518" y="3816894"/>
            <a:ext cx="8114735" cy="2345430"/>
            <a:chOff x="0" y="0"/>
            <a:chExt cx="10819647" cy="3127240"/>
          </a:xfrm>
        </p:grpSpPr>
        <p:sp>
          <p:nvSpPr>
            <p:cNvPr id="30" name="TextBox 30"/>
            <p:cNvSpPr txBox="1"/>
            <p:nvPr/>
          </p:nvSpPr>
          <p:spPr>
            <a:xfrm>
              <a:off x="37044" y="844365"/>
              <a:ext cx="10782603" cy="2282875"/>
            </a:xfrm>
            <a:prstGeom prst="rect">
              <a:avLst/>
            </a:prstGeom>
          </p:spPr>
          <p:txBody>
            <a:bodyPr lIns="0" tIns="0" rIns="0" bIns="0" rtlCol="0" anchor="t">
              <a:spAutoFit/>
            </a:bodyPr>
            <a:lstStyle/>
            <a:p>
              <a:pPr algn="ctr">
                <a:lnSpc>
                  <a:spcPts val="13469"/>
                </a:lnSpc>
              </a:pPr>
              <a:r>
                <a:rPr lang="en-US" sz="11224">
                  <a:solidFill>
                    <a:srgbClr val="010101"/>
                  </a:solidFill>
                  <a:latin typeface="TT Drugs"/>
                  <a:ea typeface="TT Drugs"/>
                  <a:cs typeface="TT Drugs"/>
                  <a:sym typeface="TT Drugs"/>
                </a:rPr>
                <a:t>TEAMFIT</a:t>
              </a:r>
            </a:p>
          </p:txBody>
        </p:sp>
        <p:sp>
          <p:nvSpPr>
            <p:cNvPr id="31" name="TextBox 31"/>
            <p:cNvSpPr txBox="1"/>
            <p:nvPr/>
          </p:nvSpPr>
          <p:spPr>
            <a:xfrm>
              <a:off x="0" y="-9525"/>
              <a:ext cx="10702011" cy="771525"/>
            </a:xfrm>
            <a:prstGeom prst="rect">
              <a:avLst/>
            </a:prstGeom>
          </p:spPr>
          <p:txBody>
            <a:bodyPr lIns="0" tIns="0" rIns="0" bIns="0" rtlCol="0" anchor="t">
              <a:spAutoFit/>
            </a:bodyPr>
            <a:lstStyle/>
            <a:p>
              <a:pPr algn="ctr">
                <a:lnSpc>
                  <a:spcPts val="4573"/>
                </a:lnSpc>
              </a:pPr>
              <a:r>
                <a:rPr lang="en-US" sz="3810">
                  <a:solidFill>
                    <a:srgbClr val="010101"/>
                  </a:solidFill>
                  <a:latin typeface="TT Drugs"/>
                  <a:ea typeface="TT Drugs"/>
                  <a:cs typeface="TT Drugs"/>
                  <a:sym typeface="TT Drugs"/>
                </a:rPr>
                <a:t>Resumen de avance del proyecto</a:t>
              </a:r>
            </a:p>
          </p:txBody>
        </p:sp>
      </p:grpSp>
      <p:sp>
        <p:nvSpPr>
          <p:cNvPr id="32" name="TextBox 32"/>
          <p:cNvSpPr txBox="1"/>
          <p:nvPr/>
        </p:nvSpPr>
        <p:spPr>
          <a:xfrm>
            <a:off x="5367228" y="6730308"/>
            <a:ext cx="7553545" cy="1897599"/>
          </a:xfrm>
          <a:prstGeom prst="rect">
            <a:avLst/>
          </a:prstGeom>
        </p:spPr>
        <p:txBody>
          <a:bodyPr lIns="0" tIns="0" rIns="0" bIns="0" rtlCol="0" anchor="t">
            <a:spAutoFit/>
          </a:bodyPr>
          <a:lstStyle/>
          <a:p>
            <a:pPr algn="ctr">
              <a:lnSpc>
                <a:spcPts val="3032"/>
              </a:lnSpc>
            </a:pPr>
            <a:r>
              <a:rPr lang="en-US" sz="2166" spc="108">
                <a:solidFill>
                  <a:srgbClr val="1A1A1A"/>
                </a:solidFill>
                <a:latin typeface="TT Drugs"/>
                <a:ea typeface="TT Drugs"/>
                <a:cs typeface="TT Drugs"/>
                <a:sym typeface="TT Drugs"/>
              </a:rPr>
              <a:t>Integrantes:</a:t>
            </a:r>
          </a:p>
          <a:p>
            <a:pPr marL="467720" lvl="1" indent="-233860" algn="ctr">
              <a:lnSpc>
                <a:spcPts val="3032"/>
              </a:lnSpc>
              <a:buFont typeface="Arial"/>
              <a:buChar char="•"/>
            </a:pPr>
            <a:r>
              <a:rPr lang="en-US" sz="2166" spc="108">
                <a:solidFill>
                  <a:srgbClr val="1A1A1A"/>
                </a:solidFill>
                <a:latin typeface="TT Drugs"/>
                <a:ea typeface="TT Drugs"/>
                <a:cs typeface="TT Drugs"/>
                <a:sym typeface="TT Drugs"/>
              </a:rPr>
              <a:t>Jeremías Canto</a:t>
            </a:r>
          </a:p>
          <a:p>
            <a:pPr marL="467720" lvl="1" indent="-233860" algn="ctr">
              <a:lnSpc>
                <a:spcPts val="3032"/>
              </a:lnSpc>
              <a:buFont typeface="Arial"/>
              <a:buChar char="•"/>
            </a:pPr>
            <a:r>
              <a:rPr lang="en-US" sz="2166" spc="108">
                <a:solidFill>
                  <a:srgbClr val="1A1A1A"/>
                </a:solidFill>
                <a:latin typeface="TT Drugs"/>
                <a:ea typeface="TT Drugs"/>
                <a:cs typeface="TT Drugs"/>
                <a:sym typeface="TT Drugs"/>
              </a:rPr>
              <a:t>Marcelo Criado</a:t>
            </a:r>
          </a:p>
          <a:p>
            <a:pPr marL="467720" lvl="1" indent="-233860" algn="ctr">
              <a:lnSpc>
                <a:spcPts val="3032"/>
              </a:lnSpc>
              <a:buFont typeface="Arial"/>
              <a:buChar char="•"/>
            </a:pPr>
            <a:r>
              <a:rPr lang="en-US" sz="2166" spc="108">
                <a:solidFill>
                  <a:srgbClr val="1A1A1A"/>
                </a:solidFill>
                <a:latin typeface="TT Drugs"/>
                <a:ea typeface="TT Drugs"/>
                <a:cs typeface="TT Drugs"/>
                <a:sym typeface="TT Drugs"/>
              </a:rPr>
              <a:t>Felipe Díaz</a:t>
            </a:r>
          </a:p>
          <a:p>
            <a:pPr marL="467720" lvl="1" indent="-233860" algn="ctr">
              <a:lnSpc>
                <a:spcPts val="3032"/>
              </a:lnSpc>
              <a:buFont typeface="Arial"/>
              <a:buChar char="•"/>
            </a:pPr>
            <a:r>
              <a:rPr lang="en-US" sz="2166" spc="108">
                <a:solidFill>
                  <a:srgbClr val="1A1A1A"/>
                </a:solidFill>
                <a:latin typeface="TT Drugs"/>
                <a:ea typeface="TT Drugs"/>
                <a:cs typeface="TT Drugs"/>
                <a:sym typeface="TT Drugs"/>
              </a:rPr>
              <a:t>Javiera Marchant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41726" y="2293495"/>
            <a:ext cx="9270792" cy="985465"/>
          </a:xfrm>
          <a:prstGeom prst="rect">
            <a:avLst/>
          </a:prstGeom>
        </p:spPr>
        <p:txBody>
          <a:bodyPr lIns="0" tIns="0" rIns="0" bIns="0" rtlCol="0" anchor="t">
            <a:spAutoFit/>
          </a:bodyPr>
          <a:lstStyle/>
          <a:p>
            <a:pPr algn="ctr">
              <a:lnSpc>
                <a:spcPts val="8022"/>
              </a:lnSpc>
            </a:pPr>
            <a:r>
              <a:rPr lang="en-US" sz="5813" spc="569">
                <a:solidFill>
                  <a:srgbClr val="231F20"/>
                </a:solidFill>
                <a:latin typeface="TT Drugs"/>
                <a:ea typeface="TT Drugs"/>
                <a:cs typeface="TT Drugs"/>
                <a:sym typeface="TT Drugs"/>
              </a:rPr>
              <a:t>Conclusión</a:t>
            </a:r>
          </a:p>
        </p:txBody>
      </p:sp>
      <p:sp>
        <p:nvSpPr>
          <p:cNvPr id="3" name="Freeform 3"/>
          <p:cNvSpPr/>
          <p:nvPr/>
        </p:nvSpPr>
        <p:spPr>
          <a:xfrm rot="-10800000">
            <a:off x="1028700" y="1028700"/>
            <a:ext cx="7262322" cy="2086267"/>
          </a:xfrm>
          <a:custGeom>
            <a:avLst/>
            <a:gdLst/>
            <a:ahLst/>
            <a:cxnLst/>
            <a:rect l="l" t="t" r="r" b="b"/>
            <a:pathLst>
              <a:path w="7262322" h="2086267">
                <a:moveTo>
                  <a:pt x="0" y="0"/>
                </a:moveTo>
                <a:lnTo>
                  <a:pt x="7262322" y="0"/>
                </a:lnTo>
                <a:lnTo>
                  <a:pt x="7262322" y="2086267"/>
                </a:lnTo>
                <a:lnTo>
                  <a:pt x="0" y="208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4" name="Freeform 4"/>
          <p:cNvSpPr/>
          <p:nvPr/>
        </p:nvSpPr>
        <p:spPr>
          <a:xfrm rot="-10800000" flipH="1" flipV="1">
            <a:off x="9996978" y="7172033"/>
            <a:ext cx="7262322" cy="2086267"/>
          </a:xfrm>
          <a:custGeom>
            <a:avLst/>
            <a:gdLst/>
            <a:ahLst/>
            <a:cxnLst/>
            <a:rect l="l" t="t" r="r" b="b"/>
            <a:pathLst>
              <a:path w="7262322" h="2086267">
                <a:moveTo>
                  <a:pt x="7262322" y="2086267"/>
                </a:moveTo>
                <a:lnTo>
                  <a:pt x="0" y="2086267"/>
                </a:lnTo>
                <a:lnTo>
                  <a:pt x="0" y="0"/>
                </a:lnTo>
                <a:lnTo>
                  <a:pt x="7262322" y="0"/>
                </a:lnTo>
                <a:lnTo>
                  <a:pt x="7262322" y="20862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5" name="TextBox 5"/>
          <p:cNvSpPr txBox="1"/>
          <p:nvPr/>
        </p:nvSpPr>
        <p:spPr>
          <a:xfrm>
            <a:off x="2228149" y="3374210"/>
            <a:ext cx="13831701" cy="4840957"/>
          </a:xfrm>
          <a:prstGeom prst="rect">
            <a:avLst/>
          </a:prstGeom>
        </p:spPr>
        <p:txBody>
          <a:bodyPr lIns="0" tIns="0" rIns="0" bIns="0" rtlCol="0" anchor="t">
            <a:spAutoFit/>
          </a:bodyPr>
          <a:lstStyle/>
          <a:p>
            <a:pPr marL="0" lvl="0" indent="0" algn="just">
              <a:lnSpc>
                <a:spcPts val="3888"/>
              </a:lnSpc>
              <a:spcBef>
                <a:spcPct val="0"/>
              </a:spcBef>
            </a:pPr>
            <a:r>
              <a:rPr lang="en-US" sz="2817" spc="276">
                <a:solidFill>
                  <a:srgbClr val="231F20"/>
                </a:solidFill>
                <a:latin typeface="TT Drugs"/>
                <a:ea typeface="TT Drugs"/>
                <a:cs typeface="TT Drugs"/>
                <a:sym typeface="TT Drugs"/>
              </a:rPr>
              <a:t>Actualmente el proyecto desarrollado por el grupo cuenta con varios módulos funcionales centrados en la gestión tanto de usuarios como de proyectos, además de cumplir con el objetivo principal ayudando con los procesos de planificación, mediante la obtención y el análisis de las horas utilizadas por cada tipo de proyecto mediante un análisis de machine learning, con esto podemos decir que estamos cada ves mas cerca de evitar problemas relacionados a la sobrecarga de los equipos de la empresa RODA, y  de aumentar la fiabilidad de la estimación de sus futuros proyectos.</a:t>
            </a:r>
          </a:p>
        </p:txBody>
      </p:sp>
      <p:sp>
        <p:nvSpPr>
          <p:cNvPr id="6" name="Freeform 6"/>
          <p:cNvSpPr/>
          <p:nvPr/>
        </p:nvSpPr>
        <p:spPr>
          <a:xfrm>
            <a:off x="14625649" y="801148"/>
            <a:ext cx="3022722" cy="743989"/>
          </a:xfrm>
          <a:custGeom>
            <a:avLst/>
            <a:gdLst/>
            <a:ahLst/>
            <a:cxnLst/>
            <a:rect l="l" t="t" r="r" b="b"/>
            <a:pathLst>
              <a:path w="3022722" h="743989">
                <a:moveTo>
                  <a:pt x="0" y="0"/>
                </a:moveTo>
                <a:lnTo>
                  <a:pt x="3022722" y="0"/>
                </a:lnTo>
                <a:lnTo>
                  <a:pt x="3022722" y="743989"/>
                </a:lnTo>
                <a:lnTo>
                  <a:pt x="0" y="743989"/>
                </a:lnTo>
                <a:lnTo>
                  <a:pt x="0" y="0"/>
                </a:lnTo>
                <a:close/>
              </a:path>
            </a:pathLst>
          </a:custGeom>
          <a:blipFill>
            <a:blip r:embed="rId4">
              <a:alphaModFix amt="50000"/>
            </a:blip>
            <a:stretch>
              <a:fillRect/>
            </a:stretch>
          </a:blipFill>
        </p:spPr>
        <p:txBody>
          <a:bodyPr/>
          <a:lstStyle/>
          <a:p>
            <a:endParaRPr lang="es-CL"/>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s-CL"/>
          </a:p>
        </p:txBody>
      </p:sp>
      <p:grpSp>
        <p:nvGrpSpPr>
          <p:cNvPr id="3" name="Group 3"/>
          <p:cNvGrpSpPr/>
          <p:nvPr/>
        </p:nvGrpSpPr>
        <p:grpSpPr>
          <a:xfrm>
            <a:off x="5158032" y="1697058"/>
            <a:ext cx="7971935" cy="6892884"/>
            <a:chOff x="0" y="0"/>
            <a:chExt cx="10629247" cy="9190513"/>
          </a:xfrm>
        </p:grpSpPr>
        <p:grpSp>
          <p:nvGrpSpPr>
            <p:cNvPr id="4" name="Group 4"/>
            <p:cNvGrpSpPr/>
            <p:nvPr/>
          </p:nvGrpSpPr>
          <p:grpSpPr>
            <a:xfrm>
              <a:off x="0" y="0"/>
              <a:ext cx="10629247" cy="9190513"/>
              <a:chOff x="0" y="0"/>
              <a:chExt cx="1014292" cy="877001"/>
            </a:xfrm>
          </p:grpSpPr>
          <p:sp>
            <p:nvSpPr>
              <p:cNvPr id="5" name="Freeform 5"/>
              <p:cNvSpPr/>
              <p:nvPr/>
            </p:nvSpPr>
            <p:spPr>
              <a:xfrm>
                <a:off x="0" y="0"/>
                <a:ext cx="1014292" cy="877001"/>
              </a:xfrm>
              <a:custGeom>
                <a:avLst/>
                <a:gdLst/>
                <a:ahLst/>
                <a:cxnLst/>
                <a:rect l="l" t="t" r="r" b="b"/>
                <a:pathLst>
                  <a:path w="1014292" h="877001">
                    <a:moveTo>
                      <a:pt x="0" y="0"/>
                    </a:moveTo>
                    <a:lnTo>
                      <a:pt x="1014292" y="0"/>
                    </a:lnTo>
                    <a:lnTo>
                      <a:pt x="1014292" y="877001"/>
                    </a:lnTo>
                    <a:lnTo>
                      <a:pt x="0" y="877001"/>
                    </a:lnTo>
                    <a:close/>
                  </a:path>
                </a:pathLst>
              </a:custGeom>
              <a:solidFill>
                <a:srgbClr val="4BACC6">
                  <a:alpha val="82745"/>
                </a:srgbClr>
              </a:solidFill>
              <a:ln cap="sq">
                <a:noFill/>
                <a:prstDash val="solid"/>
                <a:miter/>
              </a:ln>
            </p:spPr>
            <p:txBody>
              <a:bodyPr/>
              <a:lstStyle/>
              <a:p>
                <a:endParaRPr lang="es-CL"/>
              </a:p>
            </p:txBody>
          </p:sp>
          <p:sp>
            <p:nvSpPr>
              <p:cNvPr id="6" name="TextBox 6"/>
              <p:cNvSpPr txBox="1"/>
              <p:nvPr/>
            </p:nvSpPr>
            <p:spPr>
              <a:xfrm>
                <a:off x="0" y="-19050"/>
                <a:ext cx="1014292" cy="89605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7" name="Group 7"/>
            <p:cNvGrpSpPr/>
            <p:nvPr/>
          </p:nvGrpSpPr>
          <p:grpSpPr>
            <a:xfrm>
              <a:off x="591517" y="539496"/>
              <a:ext cx="9446214" cy="8111520"/>
              <a:chOff x="0" y="0"/>
              <a:chExt cx="1368163" cy="1174850"/>
            </a:xfrm>
          </p:grpSpPr>
          <p:sp>
            <p:nvSpPr>
              <p:cNvPr id="8" name="Freeform 8"/>
              <p:cNvSpPr/>
              <p:nvPr/>
            </p:nvSpPr>
            <p:spPr>
              <a:xfrm>
                <a:off x="0" y="0"/>
                <a:ext cx="1368163" cy="1174850"/>
              </a:xfrm>
              <a:custGeom>
                <a:avLst/>
                <a:gdLst/>
                <a:ahLst/>
                <a:cxnLst/>
                <a:rect l="l" t="t" r="r" b="b"/>
                <a:pathLst>
                  <a:path w="1368163" h="1174850">
                    <a:moveTo>
                      <a:pt x="0" y="0"/>
                    </a:moveTo>
                    <a:lnTo>
                      <a:pt x="1368163" y="0"/>
                    </a:lnTo>
                    <a:lnTo>
                      <a:pt x="1368163" y="1174850"/>
                    </a:lnTo>
                    <a:lnTo>
                      <a:pt x="0" y="1174850"/>
                    </a:lnTo>
                    <a:close/>
                  </a:path>
                </a:pathLst>
              </a:custGeom>
              <a:solidFill>
                <a:srgbClr val="000000">
                  <a:alpha val="0"/>
                </a:srgbClr>
              </a:solidFill>
              <a:ln w="57150" cap="sq">
                <a:solidFill>
                  <a:srgbClr val="FFFFFF"/>
                </a:solidFill>
                <a:prstDash val="solid"/>
                <a:miter/>
              </a:ln>
            </p:spPr>
            <p:txBody>
              <a:bodyPr/>
              <a:lstStyle/>
              <a:p>
                <a:endParaRPr lang="es-CL"/>
              </a:p>
            </p:txBody>
          </p:sp>
          <p:sp>
            <p:nvSpPr>
              <p:cNvPr id="9" name="TextBox 9"/>
              <p:cNvSpPr txBox="1"/>
              <p:nvPr/>
            </p:nvSpPr>
            <p:spPr>
              <a:xfrm>
                <a:off x="0" y="-209550"/>
                <a:ext cx="1368163" cy="1384400"/>
              </a:xfrm>
              <a:prstGeom prst="rect">
                <a:avLst/>
              </a:prstGeom>
            </p:spPr>
            <p:txBody>
              <a:bodyPr lIns="0" tIns="0" rIns="0" bIns="0" rtlCol="0" anchor="ctr"/>
              <a:lstStyle/>
              <a:p>
                <a:pPr marL="0" lvl="0" indent="0" algn="ctr">
                  <a:lnSpc>
                    <a:spcPts val="8512"/>
                  </a:lnSpc>
                  <a:spcBef>
                    <a:spcPct val="0"/>
                  </a:spcBef>
                </a:pPr>
                <a:endParaRPr/>
              </a:p>
            </p:txBody>
          </p:sp>
        </p:grpSp>
      </p:grpSp>
      <p:grpSp>
        <p:nvGrpSpPr>
          <p:cNvPr id="10" name="Group 10"/>
          <p:cNvGrpSpPr/>
          <p:nvPr/>
        </p:nvGrpSpPr>
        <p:grpSpPr>
          <a:xfrm>
            <a:off x="5615540" y="2540321"/>
            <a:ext cx="7060654" cy="5206359"/>
            <a:chOff x="0" y="0"/>
            <a:chExt cx="9414206" cy="6941811"/>
          </a:xfrm>
        </p:grpSpPr>
        <p:sp>
          <p:nvSpPr>
            <p:cNvPr id="11" name="TextBox 11"/>
            <p:cNvSpPr txBox="1"/>
            <p:nvPr/>
          </p:nvSpPr>
          <p:spPr>
            <a:xfrm>
              <a:off x="0" y="-180975"/>
              <a:ext cx="9414206" cy="4620384"/>
            </a:xfrm>
            <a:prstGeom prst="rect">
              <a:avLst/>
            </a:prstGeom>
          </p:spPr>
          <p:txBody>
            <a:bodyPr lIns="0" tIns="0" rIns="0" bIns="0" rtlCol="0" anchor="t">
              <a:spAutoFit/>
            </a:bodyPr>
            <a:lstStyle/>
            <a:p>
              <a:pPr marL="0" lvl="0" indent="0" algn="ctr">
                <a:lnSpc>
                  <a:spcPts val="14053"/>
                </a:lnSpc>
                <a:spcBef>
                  <a:spcPct val="0"/>
                </a:spcBef>
              </a:pPr>
              <a:r>
                <a:rPr lang="en-US" sz="10183" spc="142">
                  <a:solidFill>
                    <a:srgbClr val="FFFFFF"/>
                  </a:solidFill>
                  <a:latin typeface="TT Drugs"/>
                  <a:ea typeface="TT Drugs"/>
                  <a:cs typeface="TT Drugs"/>
                  <a:sym typeface="TT Drugs"/>
                </a:rPr>
                <a:t>GRACIAS A TODOS</a:t>
              </a:r>
            </a:p>
          </p:txBody>
        </p:sp>
        <p:sp>
          <p:nvSpPr>
            <p:cNvPr id="12" name="TextBox 12"/>
            <p:cNvSpPr txBox="1"/>
            <p:nvPr/>
          </p:nvSpPr>
          <p:spPr>
            <a:xfrm>
              <a:off x="399612" y="5366723"/>
              <a:ext cx="8416920" cy="1575088"/>
            </a:xfrm>
            <a:prstGeom prst="rect">
              <a:avLst/>
            </a:prstGeom>
          </p:spPr>
          <p:txBody>
            <a:bodyPr lIns="0" tIns="0" rIns="0" bIns="0" rtlCol="0" anchor="t">
              <a:spAutoFit/>
            </a:bodyPr>
            <a:lstStyle/>
            <a:p>
              <a:pPr marL="0" lvl="0" indent="0" algn="ctr">
                <a:lnSpc>
                  <a:spcPts val="4874"/>
                </a:lnSpc>
                <a:spcBef>
                  <a:spcPct val="0"/>
                </a:spcBef>
              </a:pPr>
              <a:r>
                <a:rPr lang="en-US" sz="3532" spc="49">
                  <a:solidFill>
                    <a:srgbClr val="FFFFFF"/>
                  </a:solidFill>
                  <a:latin typeface="TT Drugs"/>
                  <a:ea typeface="TT Drugs"/>
                  <a:cs typeface="TT Drugs"/>
                  <a:sym typeface="TT Drugs"/>
                </a:rPr>
                <a:t>Por ver este resumen del proyecto.</a:t>
              </a:r>
            </a:p>
          </p:txBody>
        </p:sp>
      </p:grpSp>
      <p:sp>
        <p:nvSpPr>
          <p:cNvPr id="13" name="Freeform 13"/>
          <p:cNvSpPr/>
          <p:nvPr/>
        </p:nvSpPr>
        <p:spPr>
          <a:xfrm>
            <a:off x="14625649" y="801148"/>
            <a:ext cx="3022722" cy="743989"/>
          </a:xfrm>
          <a:custGeom>
            <a:avLst/>
            <a:gdLst/>
            <a:ahLst/>
            <a:cxnLst/>
            <a:rect l="l" t="t" r="r" b="b"/>
            <a:pathLst>
              <a:path w="3022722" h="743989">
                <a:moveTo>
                  <a:pt x="0" y="0"/>
                </a:moveTo>
                <a:lnTo>
                  <a:pt x="3022722" y="0"/>
                </a:lnTo>
                <a:lnTo>
                  <a:pt x="3022722" y="743989"/>
                </a:lnTo>
                <a:lnTo>
                  <a:pt x="0" y="743989"/>
                </a:lnTo>
                <a:lnTo>
                  <a:pt x="0" y="0"/>
                </a:lnTo>
                <a:close/>
              </a:path>
            </a:pathLst>
          </a:custGeom>
          <a:blipFill>
            <a:blip r:embed="rId3">
              <a:alphaModFix amt="50000"/>
            </a:blip>
            <a:stretch>
              <a:fillRect/>
            </a:stretch>
          </a:blipFill>
        </p:spPr>
        <p:txBody>
          <a:bodyPr/>
          <a:lstStyle/>
          <a:p>
            <a:endParaRPr lang="es-CL"/>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613702" cy="10287000"/>
            <a:chOff x="0" y="0"/>
            <a:chExt cx="2005255" cy="2709333"/>
          </a:xfrm>
        </p:grpSpPr>
        <p:sp>
          <p:nvSpPr>
            <p:cNvPr id="3" name="Freeform 3"/>
            <p:cNvSpPr/>
            <p:nvPr/>
          </p:nvSpPr>
          <p:spPr>
            <a:xfrm>
              <a:off x="0" y="0"/>
              <a:ext cx="2005255" cy="2709333"/>
            </a:xfrm>
            <a:custGeom>
              <a:avLst/>
              <a:gdLst/>
              <a:ahLst/>
              <a:cxnLst/>
              <a:rect l="l" t="t" r="r" b="b"/>
              <a:pathLst>
                <a:path w="2005255" h="2709333">
                  <a:moveTo>
                    <a:pt x="0" y="0"/>
                  </a:moveTo>
                  <a:lnTo>
                    <a:pt x="2005255" y="0"/>
                  </a:lnTo>
                  <a:lnTo>
                    <a:pt x="2005255" y="2709333"/>
                  </a:lnTo>
                  <a:lnTo>
                    <a:pt x="0" y="2709333"/>
                  </a:lnTo>
                  <a:close/>
                </a:path>
              </a:pathLst>
            </a:custGeom>
            <a:solidFill>
              <a:srgbClr val="BFE5EF">
                <a:alpha val="60784"/>
              </a:srgbClr>
            </a:solidFill>
          </p:spPr>
          <p:txBody>
            <a:bodyPr/>
            <a:lstStyle/>
            <a:p>
              <a:endParaRPr lang="es-CL"/>
            </a:p>
          </p:txBody>
        </p:sp>
        <p:sp>
          <p:nvSpPr>
            <p:cNvPr id="4" name="TextBox 4"/>
            <p:cNvSpPr txBox="1"/>
            <p:nvPr/>
          </p:nvSpPr>
          <p:spPr>
            <a:xfrm>
              <a:off x="0" y="-19050"/>
              <a:ext cx="2005255" cy="2728383"/>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0" y="-79762"/>
            <a:ext cx="7613702" cy="10366762"/>
          </a:xfrm>
          <a:custGeom>
            <a:avLst/>
            <a:gdLst/>
            <a:ahLst/>
            <a:cxnLst/>
            <a:rect l="l" t="t" r="r" b="b"/>
            <a:pathLst>
              <a:path w="7613702" h="10366762">
                <a:moveTo>
                  <a:pt x="0" y="0"/>
                </a:moveTo>
                <a:lnTo>
                  <a:pt x="7613702" y="0"/>
                </a:lnTo>
                <a:lnTo>
                  <a:pt x="7613702" y="10366762"/>
                </a:lnTo>
                <a:lnTo>
                  <a:pt x="0" y="10366762"/>
                </a:lnTo>
                <a:lnTo>
                  <a:pt x="0" y="0"/>
                </a:lnTo>
                <a:close/>
              </a:path>
            </a:pathLst>
          </a:custGeom>
          <a:blipFill>
            <a:blip r:embed="rId2">
              <a:alphaModFix amt="35000"/>
            </a:blip>
            <a:stretch>
              <a:fillRect r="-104175"/>
            </a:stretch>
          </a:blipFill>
        </p:spPr>
        <p:txBody>
          <a:bodyPr/>
          <a:lstStyle/>
          <a:p>
            <a:endParaRPr lang="es-CL"/>
          </a:p>
        </p:txBody>
      </p:sp>
      <p:grpSp>
        <p:nvGrpSpPr>
          <p:cNvPr id="6" name="Group 6"/>
          <p:cNvGrpSpPr/>
          <p:nvPr/>
        </p:nvGrpSpPr>
        <p:grpSpPr>
          <a:xfrm>
            <a:off x="6444850" y="2604749"/>
            <a:ext cx="6636723" cy="6493178"/>
            <a:chOff x="0" y="0"/>
            <a:chExt cx="1747943" cy="1710138"/>
          </a:xfrm>
        </p:grpSpPr>
        <p:sp>
          <p:nvSpPr>
            <p:cNvPr id="7" name="Freeform 7"/>
            <p:cNvSpPr/>
            <p:nvPr/>
          </p:nvSpPr>
          <p:spPr>
            <a:xfrm>
              <a:off x="0" y="0"/>
              <a:ext cx="1747944" cy="1710137"/>
            </a:xfrm>
            <a:custGeom>
              <a:avLst/>
              <a:gdLst/>
              <a:ahLst/>
              <a:cxnLst/>
              <a:rect l="l" t="t" r="r" b="b"/>
              <a:pathLst>
                <a:path w="1747944" h="1710137">
                  <a:moveTo>
                    <a:pt x="0" y="0"/>
                  </a:moveTo>
                  <a:lnTo>
                    <a:pt x="1747944" y="0"/>
                  </a:lnTo>
                  <a:lnTo>
                    <a:pt x="1747944" y="1710137"/>
                  </a:lnTo>
                  <a:lnTo>
                    <a:pt x="0" y="1710137"/>
                  </a:lnTo>
                  <a:close/>
                </a:path>
              </a:pathLst>
            </a:custGeom>
            <a:solidFill>
              <a:srgbClr val="BFE5EF"/>
            </a:solidFill>
          </p:spPr>
          <p:txBody>
            <a:bodyPr/>
            <a:lstStyle/>
            <a:p>
              <a:endParaRPr lang="es-CL"/>
            </a:p>
          </p:txBody>
        </p:sp>
        <p:sp>
          <p:nvSpPr>
            <p:cNvPr id="8" name="TextBox 8"/>
            <p:cNvSpPr txBox="1"/>
            <p:nvPr/>
          </p:nvSpPr>
          <p:spPr>
            <a:xfrm>
              <a:off x="0" y="-19050"/>
              <a:ext cx="1747943" cy="1729188"/>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6983906" y="1436099"/>
            <a:ext cx="5024086" cy="1016250"/>
          </a:xfrm>
          <a:prstGeom prst="rect">
            <a:avLst/>
          </a:prstGeom>
        </p:spPr>
        <p:txBody>
          <a:bodyPr lIns="0" tIns="0" rIns="0" bIns="0" rtlCol="0" anchor="t">
            <a:spAutoFit/>
          </a:bodyPr>
          <a:lstStyle/>
          <a:p>
            <a:pPr algn="ctr">
              <a:lnSpc>
                <a:spcPts val="8226"/>
              </a:lnSpc>
            </a:pPr>
            <a:r>
              <a:rPr lang="en-US" sz="5961" spc="584">
                <a:solidFill>
                  <a:srgbClr val="231F20"/>
                </a:solidFill>
                <a:latin typeface="TT Drugs"/>
                <a:ea typeface="TT Drugs"/>
                <a:cs typeface="TT Drugs"/>
                <a:sym typeface="TT Drugs"/>
              </a:rPr>
              <a:t>Agenda</a:t>
            </a:r>
          </a:p>
        </p:txBody>
      </p:sp>
      <p:sp>
        <p:nvSpPr>
          <p:cNvPr id="10" name="TextBox 10"/>
          <p:cNvSpPr txBox="1"/>
          <p:nvPr/>
        </p:nvSpPr>
        <p:spPr>
          <a:xfrm>
            <a:off x="6656882" y="3222852"/>
            <a:ext cx="937219" cy="657225"/>
          </a:xfrm>
          <a:prstGeom prst="rect">
            <a:avLst/>
          </a:prstGeom>
        </p:spPr>
        <p:txBody>
          <a:bodyPr lIns="0" tIns="0" rIns="0" bIns="0" rtlCol="0" anchor="t">
            <a:spAutoFit/>
          </a:bodyPr>
          <a:lstStyle/>
          <a:p>
            <a:pPr algn="ctr">
              <a:lnSpc>
                <a:spcPts val="5126"/>
              </a:lnSpc>
            </a:pPr>
            <a:r>
              <a:rPr lang="en-US" sz="4271">
                <a:solidFill>
                  <a:srgbClr val="FFFFFF"/>
                </a:solidFill>
                <a:latin typeface="TT Drugs"/>
                <a:ea typeface="TT Drugs"/>
                <a:cs typeface="TT Drugs"/>
                <a:sym typeface="TT Drugs"/>
              </a:rPr>
              <a:t>01</a:t>
            </a:r>
          </a:p>
        </p:txBody>
      </p:sp>
      <p:sp>
        <p:nvSpPr>
          <p:cNvPr id="11" name="TextBox 11"/>
          <p:cNvSpPr txBox="1"/>
          <p:nvPr/>
        </p:nvSpPr>
        <p:spPr>
          <a:xfrm>
            <a:off x="6656882" y="3870552"/>
            <a:ext cx="937219" cy="657225"/>
          </a:xfrm>
          <a:prstGeom prst="rect">
            <a:avLst/>
          </a:prstGeom>
        </p:spPr>
        <p:txBody>
          <a:bodyPr lIns="0" tIns="0" rIns="0" bIns="0" rtlCol="0" anchor="t">
            <a:spAutoFit/>
          </a:bodyPr>
          <a:lstStyle/>
          <a:p>
            <a:pPr algn="ctr">
              <a:lnSpc>
                <a:spcPts val="5126"/>
              </a:lnSpc>
            </a:pPr>
            <a:r>
              <a:rPr lang="en-US" sz="4271">
                <a:solidFill>
                  <a:srgbClr val="FFFFFF"/>
                </a:solidFill>
                <a:latin typeface="TT Drugs"/>
                <a:ea typeface="TT Drugs"/>
                <a:cs typeface="TT Drugs"/>
                <a:sym typeface="TT Drugs"/>
              </a:rPr>
              <a:t>02</a:t>
            </a:r>
          </a:p>
        </p:txBody>
      </p:sp>
      <p:sp>
        <p:nvSpPr>
          <p:cNvPr id="12" name="TextBox 12"/>
          <p:cNvSpPr txBox="1"/>
          <p:nvPr/>
        </p:nvSpPr>
        <p:spPr>
          <a:xfrm>
            <a:off x="6656882" y="4517976"/>
            <a:ext cx="937219" cy="657225"/>
          </a:xfrm>
          <a:prstGeom prst="rect">
            <a:avLst/>
          </a:prstGeom>
        </p:spPr>
        <p:txBody>
          <a:bodyPr lIns="0" tIns="0" rIns="0" bIns="0" rtlCol="0" anchor="t">
            <a:spAutoFit/>
          </a:bodyPr>
          <a:lstStyle/>
          <a:p>
            <a:pPr algn="ctr">
              <a:lnSpc>
                <a:spcPts val="5126"/>
              </a:lnSpc>
            </a:pPr>
            <a:r>
              <a:rPr lang="en-US" sz="4271">
                <a:solidFill>
                  <a:srgbClr val="FFFFFF"/>
                </a:solidFill>
                <a:latin typeface="TT Drugs"/>
                <a:ea typeface="TT Drugs"/>
                <a:cs typeface="TT Drugs"/>
                <a:sym typeface="TT Drugs"/>
              </a:rPr>
              <a:t>03</a:t>
            </a:r>
          </a:p>
        </p:txBody>
      </p:sp>
      <p:sp>
        <p:nvSpPr>
          <p:cNvPr id="13" name="TextBox 13"/>
          <p:cNvSpPr txBox="1"/>
          <p:nvPr/>
        </p:nvSpPr>
        <p:spPr>
          <a:xfrm>
            <a:off x="6676483" y="5384475"/>
            <a:ext cx="937219" cy="657225"/>
          </a:xfrm>
          <a:prstGeom prst="rect">
            <a:avLst/>
          </a:prstGeom>
        </p:spPr>
        <p:txBody>
          <a:bodyPr lIns="0" tIns="0" rIns="0" bIns="0" rtlCol="0" anchor="t">
            <a:spAutoFit/>
          </a:bodyPr>
          <a:lstStyle/>
          <a:p>
            <a:pPr algn="ctr">
              <a:lnSpc>
                <a:spcPts val="5126"/>
              </a:lnSpc>
            </a:pPr>
            <a:r>
              <a:rPr lang="en-US" sz="4271">
                <a:solidFill>
                  <a:srgbClr val="FFFFFF"/>
                </a:solidFill>
                <a:latin typeface="TT Drugs"/>
                <a:ea typeface="TT Drugs"/>
                <a:cs typeface="TT Drugs"/>
                <a:sym typeface="TT Drugs"/>
              </a:rPr>
              <a:t>04</a:t>
            </a:r>
          </a:p>
        </p:txBody>
      </p:sp>
      <p:sp>
        <p:nvSpPr>
          <p:cNvPr id="14" name="TextBox 14"/>
          <p:cNvSpPr txBox="1"/>
          <p:nvPr/>
        </p:nvSpPr>
        <p:spPr>
          <a:xfrm>
            <a:off x="6676483" y="6250974"/>
            <a:ext cx="937219" cy="657225"/>
          </a:xfrm>
          <a:prstGeom prst="rect">
            <a:avLst/>
          </a:prstGeom>
        </p:spPr>
        <p:txBody>
          <a:bodyPr lIns="0" tIns="0" rIns="0" bIns="0" rtlCol="0" anchor="t">
            <a:spAutoFit/>
          </a:bodyPr>
          <a:lstStyle/>
          <a:p>
            <a:pPr algn="ctr">
              <a:lnSpc>
                <a:spcPts val="5126"/>
              </a:lnSpc>
            </a:pPr>
            <a:r>
              <a:rPr lang="en-US" sz="4271">
                <a:solidFill>
                  <a:srgbClr val="FFFFFF"/>
                </a:solidFill>
                <a:latin typeface="TT Drugs"/>
                <a:ea typeface="TT Drugs"/>
                <a:cs typeface="TT Drugs"/>
                <a:sym typeface="TT Drugs"/>
              </a:rPr>
              <a:t>05</a:t>
            </a:r>
          </a:p>
        </p:txBody>
      </p:sp>
      <p:sp>
        <p:nvSpPr>
          <p:cNvPr id="15" name="TextBox 15"/>
          <p:cNvSpPr txBox="1"/>
          <p:nvPr/>
        </p:nvSpPr>
        <p:spPr>
          <a:xfrm>
            <a:off x="6656882" y="7032024"/>
            <a:ext cx="937219" cy="657225"/>
          </a:xfrm>
          <a:prstGeom prst="rect">
            <a:avLst/>
          </a:prstGeom>
        </p:spPr>
        <p:txBody>
          <a:bodyPr lIns="0" tIns="0" rIns="0" bIns="0" rtlCol="0" anchor="t">
            <a:spAutoFit/>
          </a:bodyPr>
          <a:lstStyle/>
          <a:p>
            <a:pPr algn="ctr">
              <a:lnSpc>
                <a:spcPts val="5126"/>
              </a:lnSpc>
            </a:pPr>
            <a:r>
              <a:rPr lang="en-US" sz="4271">
                <a:solidFill>
                  <a:srgbClr val="FFFFFF"/>
                </a:solidFill>
                <a:latin typeface="TT Drugs"/>
                <a:ea typeface="TT Drugs"/>
                <a:cs typeface="TT Drugs"/>
                <a:sym typeface="TT Drugs"/>
              </a:rPr>
              <a:t>06</a:t>
            </a:r>
          </a:p>
        </p:txBody>
      </p:sp>
      <p:sp>
        <p:nvSpPr>
          <p:cNvPr id="16" name="TextBox 16"/>
          <p:cNvSpPr txBox="1"/>
          <p:nvPr/>
        </p:nvSpPr>
        <p:spPr>
          <a:xfrm>
            <a:off x="6676483" y="7813074"/>
            <a:ext cx="937219" cy="657225"/>
          </a:xfrm>
          <a:prstGeom prst="rect">
            <a:avLst/>
          </a:prstGeom>
        </p:spPr>
        <p:txBody>
          <a:bodyPr lIns="0" tIns="0" rIns="0" bIns="0" rtlCol="0" anchor="t">
            <a:spAutoFit/>
          </a:bodyPr>
          <a:lstStyle/>
          <a:p>
            <a:pPr algn="ctr">
              <a:lnSpc>
                <a:spcPts val="5126"/>
              </a:lnSpc>
            </a:pPr>
            <a:r>
              <a:rPr lang="en-US" sz="4271">
                <a:solidFill>
                  <a:srgbClr val="FFFFFF"/>
                </a:solidFill>
                <a:latin typeface="TT Drugs"/>
                <a:ea typeface="TT Drugs"/>
                <a:cs typeface="TT Drugs"/>
                <a:sym typeface="TT Drugs"/>
              </a:rPr>
              <a:t>07</a:t>
            </a:r>
          </a:p>
        </p:txBody>
      </p:sp>
      <p:sp>
        <p:nvSpPr>
          <p:cNvPr id="17" name="TextBox 17"/>
          <p:cNvSpPr txBox="1"/>
          <p:nvPr/>
        </p:nvSpPr>
        <p:spPr>
          <a:xfrm>
            <a:off x="8032960" y="3321279"/>
            <a:ext cx="5790503" cy="428073"/>
          </a:xfrm>
          <a:prstGeom prst="rect">
            <a:avLst/>
          </a:prstGeom>
        </p:spPr>
        <p:txBody>
          <a:bodyPr lIns="0" tIns="0" rIns="0" bIns="0" rtlCol="0" anchor="t">
            <a:spAutoFit/>
          </a:bodyPr>
          <a:lstStyle/>
          <a:p>
            <a:pPr algn="l">
              <a:lnSpc>
                <a:spcPts val="3483"/>
              </a:lnSpc>
            </a:pPr>
            <a:r>
              <a:rPr lang="en-US" sz="2524" spc="247">
                <a:solidFill>
                  <a:srgbClr val="231F20"/>
                </a:solidFill>
                <a:latin typeface="TT Drugs"/>
                <a:ea typeface="TT Drugs"/>
                <a:cs typeface="TT Drugs"/>
                <a:sym typeface="TT Drugs"/>
              </a:rPr>
              <a:t>Objetivos generales</a:t>
            </a:r>
          </a:p>
        </p:txBody>
      </p:sp>
      <p:sp>
        <p:nvSpPr>
          <p:cNvPr id="18" name="TextBox 18"/>
          <p:cNvSpPr txBox="1"/>
          <p:nvPr/>
        </p:nvSpPr>
        <p:spPr>
          <a:xfrm>
            <a:off x="8032960" y="3966078"/>
            <a:ext cx="6076629" cy="428073"/>
          </a:xfrm>
          <a:prstGeom prst="rect">
            <a:avLst/>
          </a:prstGeom>
        </p:spPr>
        <p:txBody>
          <a:bodyPr lIns="0" tIns="0" rIns="0" bIns="0" rtlCol="0" anchor="t">
            <a:spAutoFit/>
          </a:bodyPr>
          <a:lstStyle/>
          <a:p>
            <a:pPr algn="l">
              <a:lnSpc>
                <a:spcPts val="3483"/>
              </a:lnSpc>
            </a:pPr>
            <a:r>
              <a:rPr lang="en-US" sz="2524" spc="247">
                <a:solidFill>
                  <a:srgbClr val="231F20"/>
                </a:solidFill>
                <a:latin typeface="TT Drugs"/>
                <a:ea typeface="TT Drugs"/>
                <a:cs typeface="TT Drugs"/>
                <a:sym typeface="TT Drugs"/>
              </a:rPr>
              <a:t>Metodología Utilizada</a:t>
            </a:r>
          </a:p>
        </p:txBody>
      </p:sp>
      <p:sp>
        <p:nvSpPr>
          <p:cNvPr id="19" name="TextBox 19"/>
          <p:cNvSpPr txBox="1"/>
          <p:nvPr/>
        </p:nvSpPr>
        <p:spPr>
          <a:xfrm>
            <a:off x="8032960" y="4613226"/>
            <a:ext cx="5790503" cy="428073"/>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TT Drugs"/>
                <a:ea typeface="TT Drugs"/>
                <a:cs typeface="TT Drugs"/>
                <a:sym typeface="TT Drugs"/>
              </a:rPr>
              <a:t>Cliente</a:t>
            </a:r>
          </a:p>
        </p:txBody>
      </p:sp>
      <p:sp>
        <p:nvSpPr>
          <p:cNvPr id="20" name="TextBox 20"/>
          <p:cNvSpPr txBox="1"/>
          <p:nvPr/>
        </p:nvSpPr>
        <p:spPr>
          <a:xfrm>
            <a:off x="8052561" y="5260926"/>
            <a:ext cx="4571698" cy="866223"/>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TT Drugs"/>
                <a:ea typeface="TT Drugs"/>
                <a:cs typeface="TT Drugs"/>
                <a:sym typeface="TT Drugs"/>
              </a:rPr>
              <a:t>Funcionalidades principales</a:t>
            </a:r>
          </a:p>
        </p:txBody>
      </p:sp>
      <p:sp>
        <p:nvSpPr>
          <p:cNvPr id="21" name="TextBox 21"/>
          <p:cNvSpPr txBox="1"/>
          <p:nvPr/>
        </p:nvSpPr>
        <p:spPr>
          <a:xfrm>
            <a:off x="8032960" y="6391000"/>
            <a:ext cx="6076629" cy="428073"/>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TT Drugs"/>
                <a:ea typeface="TT Drugs"/>
                <a:cs typeface="TT Drugs"/>
                <a:sym typeface="TT Drugs"/>
              </a:rPr>
              <a:t>Sprints Realizados</a:t>
            </a:r>
          </a:p>
        </p:txBody>
      </p:sp>
      <p:sp>
        <p:nvSpPr>
          <p:cNvPr id="22" name="TextBox 22"/>
          <p:cNvSpPr txBox="1"/>
          <p:nvPr/>
        </p:nvSpPr>
        <p:spPr>
          <a:xfrm>
            <a:off x="8032960" y="7127550"/>
            <a:ext cx="5790503" cy="428073"/>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TT Drugs"/>
                <a:ea typeface="TT Drugs"/>
                <a:cs typeface="TT Drugs"/>
                <a:sym typeface="TT Drugs"/>
              </a:rPr>
              <a:t>Presentación del prototipo</a:t>
            </a:r>
          </a:p>
        </p:txBody>
      </p:sp>
      <p:sp>
        <p:nvSpPr>
          <p:cNvPr id="23" name="TextBox 23"/>
          <p:cNvSpPr txBox="1"/>
          <p:nvPr/>
        </p:nvSpPr>
        <p:spPr>
          <a:xfrm>
            <a:off x="8032960" y="7908600"/>
            <a:ext cx="6076629" cy="428073"/>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TT Drugs"/>
                <a:ea typeface="TT Drugs"/>
                <a:cs typeface="TT Drugs"/>
                <a:sym typeface="TT Drugs"/>
              </a:rPr>
              <a:t>Conclusión</a:t>
            </a:r>
          </a:p>
        </p:txBody>
      </p:sp>
      <p:sp>
        <p:nvSpPr>
          <p:cNvPr id="24" name="Freeform 24"/>
          <p:cNvSpPr/>
          <p:nvPr/>
        </p:nvSpPr>
        <p:spPr>
          <a:xfrm>
            <a:off x="784129" y="656705"/>
            <a:ext cx="3022722" cy="743989"/>
          </a:xfrm>
          <a:custGeom>
            <a:avLst/>
            <a:gdLst/>
            <a:ahLst/>
            <a:cxnLst/>
            <a:rect l="l" t="t" r="r" b="b"/>
            <a:pathLst>
              <a:path w="3022722" h="743989">
                <a:moveTo>
                  <a:pt x="0" y="0"/>
                </a:moveTo>
                <a:lnTo>
                  <a:pt x="3022722" y="0"/>
                </a:lnTo>
                <a:lnTo>
                  <a:pt x="3022722" y="743990"/>
                </a:lnTo>
                <a:lnTo>
                  <a:pt x="0" y="743990"/>
                </a:lnTo>
                <a:lnTo>
                  <a:pt x="0" y="0"/>
                </a:lnTo>
                <a:close/>
              </a:path>
            </a:pathLst>
          </a:custGeom>
          <a:blipFill>
            <a:blip r:embed="rId3">
              <a:alphaModFix amt="50000"/>
            </a:blip>
            <a:stretch>
              <a:fillRect/>
            </a:stretch>
          </a:blipFill>
        </p:spPr>
        <p:txBody>
          <a:bodyPr/>
          <a:lstStyle/>
          <a:p>
            <a:endParaRPr lang="es-C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62994" y="337474"/>
            <a:ext cx="4296549" cy="9570246"/>
            <a:chOff x="0" y="0"/>
            <a:chExt cx="1131601" cy="2520559"/>
          </a:xfrm>
        </p:grpSpPr>
        <p:sp>
          <p:nvSpPr>
            <p:cNvPr id="3" name="Freeform 3"/>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BFE5EF"/>
            </a:solidFill>
            <a:ln cap="sq">
              <a:noFill/>
              <a:prstDash val="solid"/>
              <a:miter/>
            </a:ln>
          </p:spPr>
          <p:txBody>
            <a:bodyPr/>
            <a:lstStyle/>
            <a:p>
              <a:endParaRPr lang="es-CL"/>
            </a:p>
          </p:txBody>
        </p:sp>
        <p:sp>
          <p:nvSpPr>
            <p:cNvPr id="4" name="TextBox 4"/>
            <p:cNvSpPr txBox="1"/>
            <p:nvPr/>
          </p:nvSpPr>
          <p:spPr>
            <a:xfrm>
              <a:off x="0" y="-19050"/>
              <a:ext cx="1131601" cy="2539609"/>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11752235" y="1049603"/>
            <a:ext cx="5507065" cy="8208697"/>
          </a:xfrm>
          <a:custGeom>
            <a:avLst/>
            <a:gdLst/>
            <a:ahLst/>
            <a:cxnLst/>
            <a:rect l="l" t="t" r="r" b="b"/>
            <a:pathLst>
              <a:path w="5507065" h="8208697">
                <a:moveTo>
                  <a:pt x="0" y="0"/>
                </a:moveTo>
                <a:lnTo>
                  <a:pt x="5507065" y="0"/>
                </a:lnTo>
                <a:lnTo>
                  <a:pt x="5507065" y="8208697"/>
                </a:lnTo>
                <a:lnTo>
                  <a:pt x="0" y="8208697"/>
                </a:lnTo>
                <a:lnTo>
                  <a:pt x="0" y="0"/>
                </a:lnTo>
                <a:close/>
              </a:path>
            </a:pathLst>
          </a:custGeom>
          <a:blipFill>
            <a:blip r:embed="rId2"/>
            <a:stretch>
              <a:fillRect l="-64669" r="-58777"/>
            </a:stretch>
          </a:blipFill>
        </p:spPr>
        <p:txBody>
          <a:bodyPr/>
          <a:lstStyle/>
          <a:p>
            <a:endParaRPr lang="es-CL"/>
          </a:p>
        </p:txBody>
      </p:sp>
      <p:grpSp>
        <p:nvGrpSpPr>
          <p:cNvPr id="6" name="Group 6"/>
          <p:cNvGrpSpPr/>
          <p:nvPr/>
        </p:nvGrpSpPr>
        <p:grpSpPr>
          <a:xfrm>
            <a:off x="9809442" y="3272883"/>
            <a:ext cx="1488692" cy="148869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a:ln cap="sq">
              <a:noFill/>
              <a:prstDash val="solid"/>
              <a:miter/>
            </a:ln>
          </p:spPr>
          <p:txBody>
            <a:bodyPr/>
            <a:lstStyle/>
            <a:p>
              <a:endParaRPr lang="es-CL"/>
            </a:p>
          </p:txBody>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10141486" y="3495541"/>
            <a:ext cx="956147" cy="970260"/>
          </a:xfrm>
          <a:custGeom>
            <a:avLst/>
            <a:gdLst/>
            <a:ahLst/>
            <a:cxnLst/>
            <a:rect l="l" t="t" r="r" b="b"/>
            <a:pathLst>
              <a:path w="956147" h="970260">
                <a:moveTo>
                  <a:pt x="0" y="0"/>
                </a:moveTo>
                <a:lnTo>
                  <a:pt x="956147" y="0"/>
                </a:lnTo>
                <a:lnTo>
                  <a:pt x="956147" y="970260"/>
                </a:lnTo>
                <a:lnTo>
                  <a:pt x="0" y="9702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L"/>
          </a:p>
        </p:txBody>
      </p:sp>
      <p:grpSp>
        <p:nvGrpSpPr>
          <p:cNvPr id="10" name="Group 10"/>
          <p:cNvGrpSpPr/>
          <p:nvPr/>
        </p:nvGrpSpPr>
        <p:grpSpPr>
          <a:xfrm>
            <a:off x="9833222" y="5254306"/>
            <a:ext cx="1488692" cy="148869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a:ln cap="sq">
              <a:noFill/>
              <a:prstDash val="solid"/>
              <a:miter/>
            </a:ln>
          </p:spPr>
          <p:txBody>
            <a:bodyPr/>
            <a:lstStyle/>
            <a:p>
              <a:endParaRPr lang="es-CL"/>
            </a:p>
          </p:txBody>
        </p:sp>
        <p:sp>
          <p:nvSpPr>
            <p:cNvPr id="12" name="TextBox 12"/>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3" name="Freeform 13"/>
          <p:cNvSpPr/>
          <p:nvPr/>
        </p:nvSpPr>
        <p:spPr>
          <a:xfrm>
            <a:off x="10090753" y="5475934"/>
            <a:ext cx="1006880" cy="1023630"/>
          </a:xfrm>
          <a:custGeom>
            <a:avLst/>
            <a:gdLst/>
            <a:ahLst/>
            <a:cxnLst/>
            <a:rect l="l" t="t" r="r" b="b"/>
            <a:pathLst>
              <a:path w="1006880" h="1023630">
                <a:moveTo>
                  <a:pt x="0" y="0"/>
                </a:moveTo>
                <a:lnTo>
                  <a:pt x="1006880" y="0"/>
                </a:lnTo>
                <a:lnTo>
                  <a:pt x="1006880" y="1023630"/>
                </a:lnTo>
                <a:lnTo>
                  <a:pt x="0" y="10236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L"/>
          </a:p>
        </p:txBody>
      </p:sp>
      <p:grpSp>
        <p:nvGrpSpPr>
          <p:cNvPr id="14" name="Group 14"/>
          <p:cNvGrpSpPr/>
          <p:nvPr/>
        </p:nvGrpSpPr>
        <p:grpSpPr>
          <a:xfrm>
            <a:off x="9809442" y="7236493"/>
            <a:ext cx="1488692" cy="148869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a:ln cap="sq">
              <a:noFill/>
              <a:prstDash val="solid"/>
              <a:miter/>
            </a:ln>
          </p:spPr>
          <p:txBody>
            <a:bodyPr/>
            <a:lstStyle/>
            <a:p>
              <a:endParaRPr lang="es-CL"/>
            </a:p>
          </p:txBody>
        </p:sp>
        <p:sp>
          <p:nvSpPr>
            <p:cNvPr id="16" name="TextBox 16"/>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7" name="Freeform 17"/>
          <p:cNvSpPr/>
          <p:nvPr/>
        </p:nvSpPr>
        <p:spPr>
          <a:xfrm>
            <a:off x="10172483" y="7477993"/>
            <a:ext cx="894152" cy="1005692"/>
          </a:xfrm>
          <a:custGeom>
            <a:avLst/>
            <a:gdLst/>
            <a:ahLst/>
            <a:cxnLst/>
            <a:rect l="l" t="t" r="r" b="b"/>
            <a:pathLst>
              <a:path w="894152" h="1005692">
                <a:moveTo>
                  <a:pt x="0" y="0"/>
                </a:moveTo>
                <a:lnTo>
                  <a:pt x="894152" y="0"/>
                </a:lnTo>
                <a:lnTo>
                  <a:pt x="894152" y="1005693"/>
                </a:lnTo>
                <a:lnTo>
                  <a:pt x="0" y="10056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L"/>
          </a:p>
        </p:txBody>
      </p:sp>
      <p:sp>
        <p:nvSpPr>
          <p:cNvPr id="18" name="TextBox 18"/>
          <p:cNvSpPr txBox="1"/>
          <p:nvPr/>
        </p:nvSpPr>
        <p:spPr>
          <a:xfrm>
            <a:off x="1146680" y="944828"/>
            <a:ext cx="8497168" cy="982722"/>
          </a:xfrm>
          <a:prstGeom prst="rect">
            <a:avLst/>
          </a:prstGeom>
        </p:spPr>
        <p:txBody>
          <a:bodyPr lIns="0" tIns="0" rIns="0" bIns="0" rtlCol="0" anchor="t">
            <a:spAutoFit/>
          </a:bodyPr>
          <a:lstStyle/>
          <a:p>
            <a:pPr marL="0" lvl="0" indent="0" algn="ctr">
              <a:lnSpc>
                <a:spcPts val="7950"/>
              </a:lnSpc>
              <a:spcBef>
                <a:spcPct val="0"/>
              </a:spcBef>
            </a:pPr>
            <a:r>
              <a:rPr lang="en-US" sz="5761" spc="564">
                <a:solidFill>
                  <a:srgbClr val="231F20"/>
                </a:solidFill>
                <a:latin typeface="TT Drugs"/>
                <a:ea typeface="TT Drugs"/>
                <a:cs typeface="TT Drugs"/>
                <a:sym typeface="TT Drugs"/>
              </a:rPr>
              <a:t>Objetivos Generales</a:t>
            </a:r>
          </a:p>
        </p:txBody>
      </p:sp>
      <p:sp>
        <p:nvSpPr>
          <p:cNvPr id="19" name="TextBox 19"/>
          <p:cNvSpPr txBox="1"/>
          <p:nvPr/>
        </p:nvSpPr>
        <p:spPr>
          <a:xfrm>
            <a:off x="3880002" y="3564113"/>
            <a:ext cx="5650234" cy="895219"/>
          </a:xfrm>
          <a:prstGeom prst="rect">
            <a:avLst/>
          </a:prstGeom>
        </p:spPr>
        <p:txBody>
          <a:bodyPr lIns="0" tIns="0" rIns="0" bIns="0" rtlCol="0" anchor="t">
            <a:spAutoFit/>
          </a:bodyPr>
          <a:lstStyle/>
          <a:p>
            <a:pPr marL="0" lvl="0" indent="0" algn="r">
              <a:lnSpc>
                <a:spcPts val="2419"/>
              </a:lnSpc>
              <a:spcBef>
                <a:spcPct val="0"/>
              </a:spcBef>
            </a:pPr>
            <a:r>
              <a:rPr lang="en-US" sz="1753" spc="171">
                <a:solidFill>
                  <a:srgbClr val="231F20"/>
                </a:solidFill>
                <a:latin typeface="TT Drugs"/>
                <a:ea typeface="TT Drugs"/>
                <a:cs typeface="TT Drugs"/>
                <a:sym typeface="TT Drugs"/>
              </a:rPr>
              <a:t>Se entregarán horas relacionadas a un proyecto, lo que permitirá optimizar la asignación de horas</a:t>
            </a:r>
          </a:p>
        </p:txBody>
      </p:sp>
      <p:sp>
        <p:nvSpPr>
          <p:cNvPr id="20" name="TextBox 20"/>
          <p:cNvSpPr txBox="1"/>
          <p:nvPr/>
        </p:nvSpPr>
        <p:spPr>
          <a:xfrm>
            <a:off x="3903782" y="3141338"/>
            <a:ext cx="5626454" cy="353173"/>
          </a:xfrm>
          <a:prstGeom prst="rect">
            <a:avLst/>
          </a:prstGeom>
        </p:spPr>
        <p:txBody>
          <a:bodyPr lIns="0" tIns="0" rIns="0" bIns="0" rtlCol="0" anchor="t">
            <a:spAutoFit/>
          </a:bodyPr>
          <a:lstStyle/>
          <a:p>
            <a:pPr marL="0" lvl="0" indent="0" algn="r">
              <a:lnSpc>
                <a:spcPts val="2829"/>
              </a:lnSpc>
              <a:spcBef>
                <a:spcPct val="0"/>
              </a:spcBef>
            </a:pPr>
            <a:r>
              <a:rPr lang="en-US" sz="2050" b="1" spc="200">
                <a:solidFill>
                  <a:srgbClr val="0071BC"/>
                </a:solidFill>
                <a:latin typeface="TT Drugs Bold"/>
                <a:ea typeface="TT Drugs Bold"/>
                <a:cs typeface="TT Drugs Bold"/>
                <a:sym typeface="TT Drugs Bold"/>
              </a:rPr>
              <a:t>APOYAR LA ASIGNACIÓN DE HORAS</a:t>
            </a:r>
          </a:p>
        </p:txBody>
      </p:sp>
      <p:sp>
        <p:nvSpPr>
          <p:cNvPr id="21" name="TextBox 21"/>
          <p:cNvSpPr txBox="1"/>
          <p:nvPr/>
        </p:nvSpPr>
        <p:spPr>
          <a:xfrm>
            <a:off x="3903782" y="5545536"/>
            <a:ext cx="5650234" cy="592976"/>
          </a:xfrm>
          <a:prstGeom prst="rect">
            <a:avLst/>
          </a:prstGeom>
        </p:spPr>
        <p:txBody>
          <a:bodyPr lIns="0" tIns="0" rIns="0" bIns="0" rtlCol="0" anchor="t">
            <a:spAutoFit/>
          </a:bodyPr>
          <a:lstStyle/>
          <a:p>
            <a:pPr marL="0" lvl="0" indent="0" algn="r">
              <a:lnSpc>
                <a:spcPts val="2419"/>
              </a:lnSpc>
              <a:spcBef>
                <a:spcPct val="0"/>
              </a:spcBef>
            </a:pPr>
            <a:r>
              <a:rPr lang="en-US" sz="1753" spc="171">
                <a:solidFill>
                  <a:srgbClr val="231F20"/>
                </a:solidFill>
                <a:latin typeface="TT Drugs"/>
                <a:ea typeface="TT Drugs"/>
                <a:cs typeface="TT Drugs"/>
                <a:sym typeface="TT Drugs"/>
              </a:rPr>
              <a:t>Se debe poder observar si la clusterización está funcionando correctamente</a:t>
            </a:r>
          </a:p>
        </p:txBody>
      </p:sp>
      <p:sp>
        <p:nvSpPr>
          <p:cNvPr id="22" name="TextBox 22"/>
          <p:cNvSpPr txBox="1"/>
          <p:nvPr/>
        </p:nvSpPr>
        <p:spPr>
          <a:xfrm>
            <a:off x="3903782" y="4864496"/>
            <a:ext cx="5674014" cy="705598"/>
          </a:xfrm>
          <a:prstGeom prst="rect">
            <a:avLst/>
          </a:prstGeom>
        </p:spPr>
        <p:txBody>
          <a:bodyPr lIns="0" tIns="0" rIns="0" bIns="0" rtlCol="0" anchor="t">
            <a:spAutoFit/>
          </a:bodyPr>
          <a:lstStyle/>
          <a:p>
            <a:pPr marL="0" lvl="0" indent="0" algn="r">
              <a:lnSpc>
                <a:spcPts val="2829"/>
              </a:lnSpc>
              <a:spcBef>
                <a:spcPct val="0"/>
              </a:spcBef>
            </a:pPr>
            <a:r>
              <a:rPr lang="en-US" sz="2050" b="1" spc="200">
                <a:solidFill>
                  <a:srgbClr val="0071BC"/>
                </a:solidFill>
                <a:latin typeface="TT Drugs Bold"/>
                <a:ea typeface="TT Drugs Bold"/>
                <a:cs typeface="TT Drugs Bold"/>
                <a:sym typeface="TT Drugs Bold"/>
              </a:rPr>
              <a:t>ENTREGAR INFRMACIÓN RELEVANTE DE LA CLUSTERIZACIÓN</a:t>
            </a:r>
          </a:p>
        </p:txBody>
      </p:sp>
      <p:sp>
        <p:nvSpPr>
          <p:cNvPr id="23" name="TextBox 23"/>
          <p:cNvSpPr txBox="1"/>
          <p:nvPr/>
        </p:nvSpPr>
        <p:spPr>
          <a:xfrm>
            <a:off x="3343265" y="1954463"/>
            <a:ext cx="6186971" cy="777301"/>
          </a:xfrm>
          <a:prstGeom prst="rect">
            <a:avLst/>
          </a:prstGeom>
        </p:spPr>
        <p:txBody>
          <a:bodyPr lIns="0" tIns="0" rIns="0" bIns="0" rtlCol="0" anchor="t">
            <a:spAutoFit/>
          </a:bodyPr>
          <a:lstStyle/>
          <a:p>
            <a:pPr algn="r">
              <a:lnSpc>
                <a:spcPts val="3101"/>
              </a:lnSpc>
              <a:spcBef>
                <a:spcPct val="0"/>
              </a:spcBef>
            </a:pPr>
            <a:r>
              <a:rPr lang="en-US" sz="2247" spc="22">
                <a:solidFill>
                  <a:srgbClr val="000000"/>
                </a:solidFill>
                <a:latin typeface="TT Drugs"/>
                <a:ea typeface="TT Drugs"/>
                <a:cs typeface="TT Drugs"/>
                <a:sym typeface="TT Drugs"/>
              </a:rPr>
              <a:t>Un proyecto que permite optimizar la asignación de horas hombre en el proyecto</a:t>
            </a:r>
          </a:p>
        </p:txBody>
      </p:sp>
      <p:sp>
        <p:nvSpPr>
          <p:cNvPr id="24" name="TextBox 24"/>
          <p:cNvSpPr txBox="1"/>
          <p:nvPr/>
        </p:nvSpPr>
        <p:spPr>
          <a:xfrm>
            <a:off x="3903782" y="7877221"/>
            <a:ext cx="5650234" cy="592976"/>
          </a:xfrm>
          <a:prstGeom prst="rect">
            <a:avLst/>
          </a:prstGeom>
        </p:spPr>
        <p:txBody>
          <a:bodyPr lIns="0" tIns="0" rIns="0" bIns="0" rtlCol="0" anchor="t">
            <a:spAutoFit/>
          </a:bodyPr>
          <a:lstStyle/>
          <a:p>
            <a:pPr marL="0" lvl="0" indent="0" algn="r">
              <a:lnSpc>
                <a:spcPts val="2419"/>
              </a:lnSpc>
              <a:spcBef>
                <a:spcPct val="0"/>
              </a:spcBef>
            </a:pPr>
            <a:r>
              <a:rPr lang="en-US" sz="1753" spc="171">
                <a:solidFill>
                  <a:srgbClr val="231F20"/>
                </a:solidFill>
                <a:latin typeface="TT Drugs"/>
                <a:ea typeface="TT Drugs"/>
                <a:cs typeface="TT Drugs"/>
                <a:sym typeface="TT Drugs"/>
              </a:rPr>
              <a:t>El utilizar el historial de horas permite saber el comportamiento de horas en el futuro.</a:t>
            </a:r>
          </a:p>
        </p:txBody>
      </p:sp>
      <p:sp>
        <p:nvSpPr>
          <p:cNvPr id="25" name="TextBox 25"/>
          <p:cNvSpPr txBox="1"/>
          <p:nvPr/>
        </p:nvSpPr>
        <p:spPr>
          <a:xfrm>
            <a:off x="5395264" y="7104948"/>
            <a:ext cx="4134972" cy="705598"/>
          </a:xfrm>
          <a:prstGeom prst="rect">
            <a:avLst/>
          </a:prstGeom>
        </p:spPr>
        <p:txBody>
          <a:bodyPr lIns="0" tIns="0" rIns="0" bIns="0" rtlCol="0" anchor="t">
            <a:spAutoFit/>
          </a:bodyPr>
          <a:lstStyle/>
          <a:p>
            <a:pPr marL="0" lvl="0" indent="0" algn="r">
              <a:lnSpc>
                <a:spcPts val="2829"/>
              </a:lnSpc>
              <a:spcBef>
                <a:spcPct val="0"/>
              </a:spcBef>
            </a:pPr>
            <a:r>
              <a:rPr lang="en-US" sz="2050" b="1" spc="200">
                <a:solidFill>
                  <a:srgbClr val="0071BC"/>
                </a:solidFill>
                <a:latin typeface="TT Drugs Bold"/>
                <a:ea typeface="TT Drugs Bold"/>
                <a:cs typeface="TT Drugs Bold"/>
                <a:sym typeface="TT Drugs Bold"/>
              </a:rPr>
              <a:t>MEJORAR LA PRECISIÓN EN LAS HORAS ESTIMADAS</a:t>
            </a:r>
          </a:p>
        </p:txBody>
      </p:sp>
      <p:sp>
        <p:nvSpPr>
          <p:cNvPr id="26" name="Freeform 26"/>
          <p:cNvSpPr/>
          <p:nvPr/>
        </p:nvSpPr>
        <p:spPr>
          <a:xfrm>
            <a:off x="1028700" y="9258300"/>
            <a:ext cx="3022722" cy="743989"/>
          </a:xfrm>
          <a:custGeom>
            <a:avLst/>
            <a:gdLst/>
            <a:ahLst/>
            <a:cxnLst/>
            <a:rect l="l" t="t" r="r" b="b"/>
            <a:pathLst>
              <a:path w="3022722" h="743989">
                <a:moveTo>
                  <a:pt x="0" y="0"/>
                </a:moveTo>
                <a:lnTo>
                  <a:pt x="3022722" y="0"/>
                </a:lnTo>
                <a:lnTo>
                  <a:pt x="3022722" y="743989"/>
                </a:lnTo>
                <a:lnTo>
                  <a:pt x="0" y="743989"/>
                </a:lnTo>
                <a:lnTo>
                  <a:pt x="0" y="0"/>
                </a:lnTo>
                <a:close/>
              </a:path>
            </a:pathLst>
          </a:custGeom>
          <a:blipFill>
            <a:blip r:embed="rId9">
              <a:alphaModFix amt="50000"/>
            </a:blip>
            <a:stretch>
              <a:fillRect/>
            </a:stretch>
          </a:blipFill>
        </p:spPr>
        <p:txBody>
          <a:bodyPr/>
          <a:lstStyle/>
          <a:p>
            <a:endParaRPr lang="es-CL"/>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68448" y="1068368"/>
            <a:ext cx="9270792" cy="985465"/>
          </a:xfrm>
          <a:prstGeom prst="rect">
            <a:avLst/>
          </a:prstGeom>
        </p:spPr>
        <p:txBody>
          <a:bodyPr lIns="0" tIns="0" rIns="0" bIns="0" rtlCol="0" anchor="t">
            <a:spAutoFit/>
          </a:bodyPr>
          <a:lstStyle/>
          <a:p>
            <a:pPr algn="ctr">
              <a:lnSpc>
                <a:spcPts val="8022"/>
              </a:lnSpc>
            </a:pPr>
            <a:r>
              <a:rPr lang="en-US" sz="5813" spc="569">
                <a:solidFill>
                  <a:srgbClr val="231F20"/>
                </a:solidFill>
                <a:latin typeface="TT Drugs"/>
                <a:ea typeface="TT Drugs"/>
                <a:cs typeface="TT Drugs"/>
                <a:sym typeface="TT Drugs"/>
              </a:rPr>
              <a:t>Metodología a utilizar</a:t>
            </a:r>
          </a:p>
        </p:txBody>
      </p:sp>
      <p:grpSp>
        <p:nvGrpSpPr>
          <p:cNvPr id="3" name="Group 3"/>
          <p:cNvGrpSpPr/>
          <p:nvPr/>
        </p:nvGrpSpPr>
        <p:grpSpPr>
          <a:xfrm>
            <a:off x="1468448" y="4080777"/>
            <a:ext cx="904524" cy="90452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a:ln cap="sq">
              <a:noFill/>
              <a:prstDash val="solid"/>
              <a:miter/>
            </a:ln>
          </p:spPr>
          <p:txBody>
            <a:bodyPr/>
            <a:lstStyle/>
            <a:p>
              <a:endParaRPr lang="es-CL"/>
            </a:p>
          </p:txBody>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3899"/>
                </a:lnSpc>
              </a:pPr>
              <a:r>
                <a:rPr lang="en-US" sz="2999">
                  <a:solidFill>
                    <a:srgbClr val="FFFFFF"/>
                  </a:solidFill>
                  <a:latin typeface="TT Drugs"/>
                  <a:ea typeface="TT Drugs"/>
                  <a:cs typeface="TT Drugs"/>
                  <a:sym typeface="TT Drugs"/>
                </a:rPr>
                <a:t>01</a:t>
              </a:r>
            </a:p>
          </p:txBody>
        </p:sp>
      </p:grpSp>
      <p:grpSp>
        <p:nvGrpSpPr>
          <p:cNvPr id="6" name="Group 6"/>
          <p:cNvGrpSpPr/>
          <p:nvPr/>
        </p:nvGrpSpPr>
        <p:grpSpPr>
          <a:xfrm>
            <a:off x="1468448" y="5318879"/>
            <a:ext cx="904524" cy="90452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a:ln cap="sq">
              <a:noFill/>
              <a:prstDash val="solid"/>
              <a:miter/>
            </a:ln>
          </p:spPr>
          <p:txBody>
            <a:bodyPr/>
            <a:lstStyle/>
            <a:p>
              <a:endParaRPr lang="es-CL"/>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3899"/>
                </a:lnSpc>
              </a:pPr>
              <a:r>
                <a:rPr lang="en-US" sz="2999">
                  <a:solidFill>
                    <a:srgbClr val="FFFFFF"/>
                  </a:solidFill>
                  <a:latin typeface="TT Drugs"/>
                  <a:ea typeface="TT Drugs"/>
                  <a:cs typeface="TT Drugs"/>
                  <a:sym typeface="TT Drugs"/>
                </a:rPr>
                <a:t>02</a:t>
              </a:r>
            </a:p>
          </p:txBody>
        </p:sp>
      </p:grpSp>
      <p:grpSp>
        <p:nvGrpSpPr>
          <p:cNvPr id="9" name="Group 9"/>
          <p:cNvGrpSpPr/>
          <p:nvPr/>
        </p:nvGrpSpPr>
        <p:grpSpPr>
          <a:xfrm>
            <a:off x="1468448" y="6556982"/>
            <a:ext cx="904524" cy="90452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a:ln cap="sq">
              <a:noFill/>
              <a:prstDash val="solid"/>
              <a:miter/>
            </a:ln>
          </p:spPr>
          <p:txBody>
            <a:bodyPr/>
            <a:lstStyle/>
            <a:p>
              <a:endParaRPr lang="es-CL"/>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3899"/>
                </a:lnSpc>
              </a:pPr>
              <a:r>
                <a:rPr lang="en-US" sz="2999">
                  <a:solidFill>
                    <a:srgbClr val="FFFFFF"/>
                  </a:solidFill>
                  <a:latin typeface="TT Drugs"/>
                  <a:ea typeface="TT Drugs"/>
                  <a:cs typeface="TT Drugs"/>
                  <a:sym typeface="TT Drugs"/>
                </a:rPr>
                <a:t>03</a:t>
              </a:r>
            </a:p>
          </p:txBody>
        </p:sp>
      </p:grpSp>
      <p:sp>
        <p:nvSpPr>
          <p:cNvPr id="12" name="TextBox 12"/>
          <p:cNvSpPr txBox="1"/>
          <p:nvPr/>
        </p:nvSpPr>
        <p:spPr>
          <a:xfrm>
            <a:off x="2535921" y="8335046"/>
            <a:ext cx="6323325" cy="765399"/>
          </a:xfrm>
          <a:prstGeom prst="rect">
            <a:avLst/>
          </a:prstGeom>
        </p:spPr>
        <p:txBody>
          <a:bodyPr lIns="0" tIns="0" rIns="0" bIns="0" rtlCol="0" anchor="t">
            <a:spAutoFit/>
          </a:bodyPr>
          <a:lstStyle/>
          <a:p>
            <a:pPr algn="just">
              <a:lnSpc>
                <a:spcPts val="2094"/>
              </a:lnSpc>
            </a:pPr>
            <a:r>
              <a:rPr lang="en-US" sz="1517" spc="148">
                <a:solidFill>
                  <a:srgbClr val="231F20"/>
                </a:solidFill>
                <a:latin typeface="TT Drugs"/>
                <a:ea typeface="TT Drugs"/>
                <a:cs typeface="TT Drugs"/>
                <a:sym typeface="TT Drugs"/>
              </a:rPr>
              <a:t> Encargado de desarrollar diversos módulos utilizados y solicitados por el cliente, además de participar en el desarrollo y organización de la documentación.</a:t>
            </a:r>
          </a:p>
        </p:txBody>
      </p:sp>
      <p:grpSp>
        <p:nvGrpSpPr>
          <p:cNvPr id="13" name="Group 13"/>
          <p:cNvGrpSpPr/>
          <p:nvPr/>
        </p:nvGrpSpPr>
        <p:grpSpPr>
          <a:xfrm>
            <a:off x="1425640" y="8056730"/>
            <a:ext cx="904524" cy="90452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a:ln cap="sq">
              <a:noFill/>
              <a:prstDash val="solid"/>
              <a:miter/>
            </a:ln>
          </p:spPr>
          <p:txBody>
            <a:bodyPr/>
            <a:lstStyle/>
            <a:p>
              <a:endParaRPr lang="es-CL"/>
            </a:p>
          </p:txBody>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3899"/>
                </a:lnSpc>
              </a:pPr>
              <a:r>
                <a:rPr lang="en-US" sz="2999">
                  <a:solidFill>
                    <a:srgbClr val="FFFFFF"/>
                  </a:solidFill>
                  <a:latin typeface="TT Drugs"/>
                  <a:ea typeface="TT Drugs"/>
                  <a:cs typeface="TT Drugs"/>
                  <a:sym typeface="TT Drugs"/>
                </a:rPr>
                <a:t>04</a:t>
              </a:r>
            </a:p>
          </p:txBody>
        </p:sp>
      </p:grpSp>
      <p:sp>
        <p:nvSpPr>
          <p:cNvPr id="16" name="TextBox 16"/>
          <p:cNvSpPr txBox="1"/>
          <p:nvPr/>
        </p:nvSpPr>
        <p:spPr>
          <a:xfrm>
            <a:off x="2535921" y="8047577"/>
            <a:ext cx="5127427" cy="291459"/>
          </a:xfrm>
          <a:prstGeom prst="rect">
            <a:avLst/>
          </a:prstGeom>
        </p:spPr>
        <p:txBody>
          <a:bodyPr lIns="0" tIns="0" rIns="0" bIns="0" rtlCol="0" anchor="t">
            <a:spAutoFit/>
          </a:bodyPr>
          <a:lstStyle/>
          <a:p>
            <a:pPr marL="0" lvl="0" indent="0" algn="just">
              <a:lnSpc>
                <a:spcPts val="2434"/>
              </a:lnSpc>
              <a:spcBef>
                <a:spcPct val="0"/>
              </a:spcBef>
            </a:pPr>
            <a:r>
              <a:rPr lang="en-US" sz="1764" b="1" spc="172">
                <a:solidFill>
                  <a:srgbClr val="0071BC"/>
                </a:solidFill>
                <a:latin typeface="TT Drugs Bold"/>
                <a:ea typeface="TT Drugs Bold"/>
                <a:cs typeface="TT Drugs Bold"/>
                <a:sym typeface="TT Drugs Bold"/>
              </a:rPr>
              <a:t>MARCELO CRIADO - DESARROLLADOR</a:t>
            </a:r>
          </a:p>
        </p:txBody>
      </p:sp>
      <p:sp>
        <p:nvSpPr>
          <p:cNvPr id="17" name="Freeform 17"/>
          <p:cNvSpPr/>
          <p:nvPr/>
        </p:nvSpPr>
        <p:spPr>
          <a:xfrm rot="-10800000">
            <a:off x="0" y="-449052"/>
            <a:ext cx="7262322" cy="2086267"/>
          </a:xfrm>
          <a:custGeom>
            <a:avLst/>
            <a:gdLst/>
            <a:ahLst/>
            <a:cxnLst/>
            <a:rect l="l" t="t" r="r" b="b"/>
            <a:pathLst>
              <a:path w="7262322" h="2086267">
                <a:moveTo>
                  <a:pt x="0" y="0"/>
                </a:moveTo>
                <a:lnTo>
                  <a:pt x="7262322" y="0"/>
                </a:lnTo>
                <a:lnTo>
                  <a:pt x="7262322" y="2086267"/>
                </a:lnTo>
                <a:lnTo>
                  <a:pt x="0" y="208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18" name="Freeform 18"/>
          <p:cNvSpPr/>
          <p:nvPr/>
        </p:nvSpPr>
        <p:spPr>
          <a:xfrm rot="-10800000" flipH="1" flipV="1">
            <a:off x="4770549" y="8749083"/>
            <a:ext cx="7262322" cy="2086267"/>
          </a:xfrm>
          <a:custGeom>
            <a:avLst/>
            <a:gdLst/>
            <a:ahLst/>
            <a:cxnLst/>
            <a:rect l="l" t="t" r="r" b="b"/>
            <a:pathLst>
              <a:path w="7262322" h="2086267">
                <a:moveTo>
                  <a:pt x="7262322" y="2086266"/>
                </a:moveTo>
                <a:lnTo>
                  <a:pt x="0" y="2086266"/>
                </a:lnTo>
                <a:lnTo>
                  <a:pt x="0" y="0"/>
                </a:lnTo>
                <a:lnTo>
                  <a:pt x="7262322" y="0"/>
                </a:lnTo>
                <a:lnTo>
                  <a:pt x="7262322" y="208626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19" name="Freeform 19"/>
          <p:cNvSpPr/>
          <p:nvPr/>
        </p:nvSpPr>
        <p:spPr>
          <a:xfrm>
            <a:off x="10182794" y="1730348"/>
            <a:ext cx="8105206" cy="8105206"/>
          </a:xfrm>
          <a:custGeom>
            <a:avLst/>
            <a:gdLst/>
            <a:ahLst/>
            <a:cxnLst/>
            <a:rect l="l" t="t" r="r" b="b"/>
            <a:pathLst>
              <a:path w="8105206" h="8105206">
                <a:moveTo>
                  <a:pt x="0" y="0"/>
                </a:moveTo>
                <a:lnTo>
                  <a:pt x="8105206" y="0"/>
                </a:lnTo>
                <a:lnTo>
                  <a:pt x="8105206" y="8105207"/>
                </a:lnTo>
                <a:lnTo>
                  <a:pt x="0" y="8105207"/>
                </a:lnTo>
                <a:lnTo>
                  <a:pt x="0" y="0"/>
                </a:lnTo>
                <a:close/>
              </a:path>
            </a:pathLst>
          </a:custGeom>
          <a:blipFill>
            <a:blip r:embed="rId4"/>
            <a:stretch>
              <a:fillRect/>
            </a:stretch>
          </a:blipFill>
        </p:spPr>
        <p:txBody>
          <a:bodyPr/>
          <a:lstStyle/>
          <a:p>
            <a:endParaRPr lang="es-CL"/>
          </a:p>
        </p:txBody>
      </p:sp>
      <p:sp>
        <p:nvSpPr>
          <p:cNvPr id="20" name="TextBox 20"/>
          <p:cNvSpPr txBox="1"/>
          <p:nvPr/>
        </p:nvSpPr>
        <p:spPr>
          <a:xfrm>
            <a:off x="2578729" y="4359093"/>
            <a:ext cx="6323325" cy="765399"/>
          </a:xfrm>
          <a:prstGeom prst="rect">
            <a:avLst/>
          </a:prstGeom>
        </p:spPr>
        <p:txBody>
          <a:bodyPr lIns="0" tIns="0" rIns="0" bIns="0" rtlCol="0" anchor="t">
            <a:spAutoFit/>
          </a:bodyPr>
          <a:lstStyle/>
          <a:p>
            <a:pPr marL="0" lvl="0" indent="0" algn="just">
              <a:lnSpc>
                <a:spcPts val="2094"/>
              </a:lnSpc>
              <a:spcBef>
                <a:spcPct val="0"/>
              </a:spcBef>
            </a:pPr>
            <a:r>
              <a:rPr lang="en-US" sz="1517" spc="148">
                <a:solidFill>
                  <a:srgbClr val="231F20"/>
                </a:solidFill>
                <a:latin typeface="TT Drugs"/>
                <a:ea typeface="TT Drugs"/>
                <a:cs typeface="TT Drugs"/>
                <a:sym typeface="TT Drugs"/>
              </a:rPr>
              <a:t>Encargado de establecer comunicaciones con el cliente y el profesor a cargo para la realización de consultas y entrega de avances.</a:t>
            </a:r>
          </a:p>
        </p:txBody>
      </p:sp>
      <p:sp>
        <p:nvSpPr>
          <p:cNvPr id="21" name="TextBox 21"/>
          <p:cNvSpPr txBox="1"/>
          <p:nvPr/>
        </p:nvSpPr>
        <p:spPr>
          <a:xfrm>
            <a:off x="2578729" y="4071624"/>
            <a:ext cx="5127427" cy="291459"/>
          </a:xfrm>
          <a:prstGeom prst="rect">
            <a:avLst/>
          </a:prstGeom>
        </p:spPr>
        <p:txBody>
          <a:bodyPr lIns="0" tIns="0" rIns="0" bIns="0" rtlCol="0" anchor="t">
            <a:spAutoFit/>
          </a:bodyPr>
          <a:lstStyle/>
          <a:p>
            <a:pPr marL="0" lvl="0" indent="0" algn="just">
              <a:lnSpc>
                <a:spcPts val="2434"/>
              </a:lnSpc>
              <a:spcBef>
                <a:spcPct val="0"/>
              </a:spcBef>
            </a:pPr>
            <a:r>
              <a:rPr lang="en-US" sz="1764" b="1" spc="172">
                <a:solidFill>
                  <a:srgbClr val="0071BC"/>
                </a:solidFill>
                <a:latin typeface="TT Drugs Bold"/>
                <a:ea typeface="TT Drugs Bold"/>
                <a:cs typeface="TT Drugs Bold"/>
                <a:sym typeface="TT Drugs Bold"/>
              </a:rPr>
              <a:t>JEREMÍAS CANTO - PRODUCT OWNER</a:t>
            </a:r>
          </a:p>
        </p:txBody>
      </p:sp>
      <p:sp>
        <p:nvSpPr>
          <p:cNvPr id="22" name="TextBox 22"/>
          <p:cNvSpPr txBox="1"/>
          <p:nvPr/>
        </p:nvSpPr>
        <p:spPr>
          <a:xfrm>
            <a:off x="1480962" y="2265251"/>
            <a:ext cx="9258277" cy="1558351"/>
          </a:xfrm>
          <a:prstGeom prst="rect">
            <a:avLst/>
          </a:prstGeom>
        </p:spPr>
        <p:txBody>
          <a:bodyPr lIns="0" tIns="0" rIns="0" bIns="0" rtlCol="0" anchor="t">
            <a:spAutoFit/>
          </a:bodyPr>
          <a:lstStyle/>
          <a:p>
            <a:pPr algn="just">
              <a:lnSpc>
                <a:spcPts val="3101"/>
              </a:lnSpc>
              <a:spcBef>
                <a:spcPct val="0"/>
              </a:spcBef>
            </a:pPr>
            <a:r>
              <a:rPr lang="en-US" sz="2247" spc="22">
                <a:solidFill>
                  <a:srgbClr val="000000"/>
                </a:solidFill>
                <a:latin typeface="TT Drugs"/>
                <a:ea typeface="TT Drugs"/>
                <a:cs typeface="TT Drugs"/>
                <a:sym typeface="TT Drugs"/>
              </a:rPr>
              <a:t>Para el desarrollo de este proyecto se aplicara metodología ágil, utilizando el marco de trabajo SCRUM, mediante este marco de trabajo se le asignaron distintos roles a los integrantes del equipo de trabajo.</a:t>
            </a:r>
          </a:p>
        </p:txBody>
      </p:sp>
      <p:sp>
        <p:nvSpPr>
          <p:cNvPr id="23" name="TextBox 23"/>
          <p:cNvSpPr txBox="1"/>
          <p:nvPr/>
        </p:nvSpPr>
        <p:spPr>
          <a:xfrm>
            <a:off x="2578729" y="5597195"/>
            <a:ext cx="6323325" cy="765399"/>
          </a:xfrm>
          <a:prstGeom prst="rect">
            <a:avLst/>
          </a:prstGeom>
        </p:spPr>
        <p:txBody>
          <a:bodyPr lIns="0" tIns="0" rIns="0" bIns="0" rtlCol="0" anchor="t">
            <a:spAutoFit/>
          </a:bodyPr>
          <a:lstStyle/>
          <a:p>
            <a:pPr marL="0" lvl="0" indent="0" algn="just">
              <a:lnSpc>
                <a:spcPts val="2094"/>
              </a:lnSpc>
              <a:spcBef>
                <a:spcPct val="0"/>
              </a:spcBef>
            </a:pPr>
            <a:r>
              <a:rPr lang="en-US" sz="1517" spc="148">
                <a:solidFill>
                  <a:srgbClr val="231F20"/>
                </a:solidFill>
                <a:latin typeface="TT Drugs"/>
                <a:ea typeface="TT Drugs"/>
                <a:cs typeface="TT Drugs"/>
                <a:sym typeface="TT Drugs"/>
              </a:rPr>
              <a:t>Encargado de agilizar y facilitar la comunicación del equipo de trabajo y los resultados entregados por el cliente y el profesor a cargo.</a:t>
            </a:r>
          </a:p>
        </p:txBody>
      </p:sp>
      <p:sp>
        <p:nvSpPr>
          <p:cNvPr id="24" name="TextBox 24"/>
          <p:cNvSpPr txBox="1"/>
          <p:nvPr/>
        </p:nvSpPr>
        <p:spPr>
          <a:xfrm>
            <a:off x="2578729" y="5309727"/>
            <a:ext cx="4243486" cy="291459"/>
          </a:xfrm>
          <a:prstGeom prst="rect">
            <a:avLst/>
          </a:prstGeom>
        </p:spPr>
        <p:txBody>
          <a:bodyPr lIns="0" tIns="0" rIns="0" bIns="0" rtlCol="0" anchor="t">
            <a:spAutoFit/>
          </a:bodyPr>
          <a:lstStyle/>
          <a:p>
            <a:pPr marL="0" lvl="0" indent="0" algn="just">
              <a:lnSpc>
                <a:spcPts val="2434"/>
              </a:lnSpc>
              <a:spcBef>
                <a:spcPct val="0"/>
              </a:spcBef>
            </a:pPr>
            <a:r>
              <a:rPr lang="en-US" sz="1764" b="1" spc="172">
                <a:solidFill>
                  <a:srgbClr val="0071BC"/>
                </a:solidFill>
                <a:latin typeface="TT Drugs Bold"/>
                <a:ea typeface="TT Drugs Bold"/>
                <a:cs typeface="TT Drugs Bold"/>
                <a:sym typeface="TT Drugs Bold"/>
              </a:rPr>
              <a:t>FELIPE DIAZ - SCRUM MASTER</a:t>
            </a:r>
          </a:p>
        </p:txBody>
      </p:sp>
      <p:sp>
        <p:nvSpPr>
          <p:cNvPr id="25" name="TextBox 25"/>
          <p:cNvSpPr txBox="1"/>
          <p:nvPr/>
        </p:nvSpPr>
        <p:spPr>
          <a:xfrm>
            <a:off x="2578729" y="6835298"/>
            <a:ext cx="6323325" cy="1022574"/>
          </a:xfrm>
          <a:prstGeom prst="rect">
            <a:avLst/>
          </a:prstGeom>
        </p:spPr>
        <p:txBody>
          <a:bodyPr lIns="0" tIns="0" rIns="0" bIns="0" rtlCol="0" anchor="t">
            <a:spAutoFit/>
          </a:bodyPr>
          <a:lstStyle/>
          <a:p>
            <a:pPr marL="0" lvl="0" indent="0" algn="just">
              <a:lnSpc>
                <a:spcPts val="2094"/>
              </a:lnSpc>
              <a:spcBef>
                <a:spcPct val="0"/>
              </a:spcBef>
            </a:pPr>
            <a:r>
              <a:rPr lang="en-US" sz="1517" spc="148">
                <a:solidFill>
                  <a:srgbClr val="231F20"/>
                </a:solidFill>
                <a:latin typeface="TT Drugs"/>
                <a:ea typeface="TT Drugs"/>
                <a:cs typeface="TT Drugs"/>
                <a:sym typeface="TT Drugs"/>
              </a:rPr>
              <a:t> Encargada de desarrollar y mejorar el algoritmo base utilizado para el análisis de datos solicitado por el cliente, ademas de ser la encargada de la revisión de la interfaz gráfica</a:t>
            </a:r>
          </a:p>
        </p:txBody>
      </p:sp>
      <p:sp>
        <p:nvSpPr>
          <p:cNvPr id="26" name="TextBox 26"/>
          <p:cNvSpPr txBox="1"/>
          <p:nvPr/>
        </p:nvSpPr>
        <p:spPr>
          <a:xfrm>
            <a:off x="2578729" y="6547829"/>
            <a:ext cx="5502295" cy="291459"/>
          </a:xfrm>
          <a:prstGeom prst="rect">
            <a:avLst/>
          </a:prstGeom>
        </p:spPr>
        <p:txBody>
          <a:bodyPr lIns="0" tIns="0" rIns="0" bIns="0" rtlCol="0" anchor="t">
            <a:spAutoFit/>
          </a:bodyPr>
          <a:lstStyle/>
          <a:p>
            <a:pPr marL="0" lvl="0" indent="0" algn="just">
              <a:lnSpc>
                <a:spcPts val="2434"/>
              </a:lnSpc>
              <a:spcBef>
                <a:spcPct val="0"/>
              </a:spcBef>
            </a:pPr>
            <a:r>
              <a:rPr lang="en-US" sz="1764" b="1" spc="172">
                <a:solidFill>
                  <a:srgbClr val="0071BC"/>
                </a:solidFill>
                <a:latin typeface="TT Drugs Bold"/>
                <a:ea typeface="TT Drugs Bold"/>
                <a:cs typeface="TT Drugs Bold"/>
                <a:sym typeface="TT Drugs Bold"/>
              </a:rPr>
              <a:t>JAVIERA MARCHANT - DESARROLLADOR</a:t>
            </a:r>
          </a:p>
        </p:txBody>
      </p:sp>
      <p:sp>
        <p:nvSpPr>
          <p:cNvPr id="27" name="Freeform 27"/>
          <p:cNvSpPr/>
          <p:nvPr/>
        </p:nvSpPr>
        <p:spPr>
          <a:xfrm>
            <a:off x="14625649" y="801148"/>
            <a:ext cx="3022722" cy="743989"/>
          </a:xfrm>
          <a:custGeom>
            <a:avLst/>
            <a:gdLst/>
            <a:ahLst/>
            <a:cxnLst/>
            <a:rect l="l" t="t" r="r" b="b"/>
            <a:pathLst>
              <a:path w="3022722" h="743989">
                <a:moveTo>
                  <a:pt x="0" y="0"/>
                </a:moveTo>
                <a:lnTo>
                  <a:pt x="3022722" y="0"/>
                </a:lnTo>
                <a:lnTo>
                  <a:pt x="3022722" y="743989"/>
                </a:lnTo>
                <a:lnTo>
                  <a:pt x="0" y="743989"/>
                </a:lnTo>
                <a:lnTo>
                  <a:pt x="0" y="0"/>
                </a:lnTo>
                <a:close/>
              </a:path>
            </a:pathLst>
          </a:custGeom>
          <a:blipFill>
            <a:blip r:embed="rId5">
              <a:alphaModFix amt="50000"/>
            </a:blip>
            <a:stretch>
              <a:fillRect/>
            </a:stretch>
          </a:blipFill>
        </p:spPr>
        <p:txBody>
          <a:bodyPr/>
          <a:lstStyle/>
          <a:p>
            <a:endParaRPr lang="es-CL"/>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62" b="-165704"/>
            </a:stretch>
          </a:blipFill>
        </p:spPr>
        <p:txBody>
          <a:bodyPr/>
          <a:lstStyle/>
          <a:p>
            <a:endParaRPr lang="es-CL"/>
          </a:p>
        </p:txBody>
      </p:sp>
      <p:grpSp>
        <p:nvGrpSpPr>
          <p:cNvPr id="3" name="Group 3"/>
          <p:cNvGrpSpPr/>
          <p:nvPr/>
        </p:nvGrpSpPr>
        <p:grpSpPr>
          <a:xfrm>
            <a:off x="5137090" y="1288275"/>
            <a:ext cx="8013819" cy="1276485"/>
            <a:chOff x="0" y="0"/>
            <a:chExt cx="2672988" cy="425768"/>
          </a:xfrm>
        </p:grpSpPr>
        <p:sp>
          <p:nvSpPr>
            <p:cNvPr id="4" name="Freeform 4"/>
            <p:cNvSpPr/>
            <p:nvPr/>
          </p:nvSpPr>
          <p:spPr>
            <a:xfrm>
              <a:off x="0" y="0"/>
              <a:ext cx="2672988" cy="425768"/>
            </a:xfrm>
            <a:custGeom>
              <a:avLst/>
              <a:gdLst/>
              <a:ahLst/>
              <a:cxnLst/>
              <a:rect l="l" t="t" r="r" b="b"/>
              <a:pathLst>
                <a:path w="2672988" h="425768">
                  <a:moveTo>
                    <a:pt x="0" y="0"/>
                  </a:moveTo>
                  <a:lnTo>
                    <a:pt x="2672988" y="0"/>
                  </a:lnTo>
                  <a:lnTo>
                    <a:pt x="2672988" y="425768"/>
                  </a:lnTo>
                  <a:lnTo>
                    <a:pt x="0" y="425768"/>
                  </a:lnTo>
                  <a:close/>
                </a:path>
              </a:pathLst>
            </a:custGeom>
            <a:solidFill>
              <a:srgbClr val="FFFFFF">
                <a:alpha val="96863"/>
              </a:srgbClr>
            </a:solidFill>
            <a:ln cap="sq">
              <a:noFill/>
              <a:prstDash val="solid"/>
              <a:miter/>
            </a:ln>
          </p:spPr>
          <p:txBody>
            <a:bodyPr/>
            <a:lstStyle/>
            <a:p>
              <a:endParaRPr lang="es-CL"/>
            </a:p>
          </p:txBody>
        </p:sp>
        <p:sp>
          <p:nvSpPr>
            <p:cNvPr id="5" name="TextBox 5"/>
            <p:cNvSpPr txBox="1"/>
            <p:nvPr/>
          </p:nvSpPr>
          <p:spPr>
            <a:xfrm>
              <a:off x="0" y="-104775"/>
              <a:ext cx="2672988" cy="530543"/>
            </a:xfrm>
            <a:prstGeom prst="rect">
              <a:avLst/>
            </a:prstGeom>
          </p:spPr>
          <p:txBody>
            <a:bodyPr lIns="50800" tIns="50800" rIns="50800" bIns="50800" rtlCol="0" anchor="ctr"/>
            <a:lstStyle/>
            <a:p>
              <a:pPr marL="0" lvl="0" indent="0" algn="ctr">
                <a:lnSpc>
                  <a:spcPts val="8022"/>
                </a:lnSpc>
                <a:spcBef>
                  <a:spcPct val="0"/>
                </a:spcBef>
              </a:pPr>
              <a:r>
                <a:rPr lang="en-US" sz="5813" spc="569">
                  <a:solidFill>
                    <a:srgbClr val="231F20">
                      <a:alpha val="96863"/>
                    </a:srgbClr>
                  </a:solidFill>
                  <a:latin typeface="TT Drugs"/>
                  <a:ea typeface="TT Drugs"/>
                  <a:cs typeface="TT Drugs"/>
                  <a:sym typeface="TT Drugs"/>
                </a:rPr>
                <a:t>RODA Energía</a:t>
              </a:r>
            </a:p>
          </p:txBody>
        </p:sp>
      </p:grpSp>
      <p:sp>
        <p:nvSpPr>
          <p:cNvPr id="6" name="Freeform 6"/>
          <p:cNvSpPr/>
          <p:nvPr/>
        </p:nvSpPr>
        <p:spPr>
          <a:xfrm>
            <a:off x="1028700" y="8724872"/>
            <a:ext cx="5257722" cy="1038400"/>
          </a:xfrm>
          <a:custGeom>
            <a:avLst/>
            <a:gdLst/>
            <a:ahLst/>
            <a:cxnLst/>
            <a:rect l="l" t="t" r="r" b="b"/>
            <a:pathLst>
              <a:path w="5257722" h="1038400">
                <a:moveTo>
                  <a:pt x="0" y="0"/>
                </a:moveTo>
                <a:lnTo>
                  <a:pt x="5257722" y="0"/>
                </a:lnTo>
                <a:lnTo>
                  <a:pt x="5257722" y="1038401"/>
                </a:lnTo>
                <a:lnTo>
                  <a:pt x="0" y="1038401"/>
                </a:lnTo>
                <a:lnTo>
                  <a:pt x="0" y="0"/>
                </a:lnTo>
                <a:close/>
              </a:path>
            </a:pathLst>
          </a:custGeom>
          <a:blipFill>
            <a:blip r:embed="rId3">
              <a:alphaModFix amt="82000"/>
            </a:blip>
            <a:stretch>
              <a:fillRect/>
            </a:stretch>
          </a:blipFill>
        </p:spPr>
        <p:txBody>
          <a:bodyPr/>
          <a:lstStyle/>
          <a:p>
            <a:endParaRPr lang="es-CL"/>
          </a:p>
        </p:txBody>
      </p:sp>
      <p:sp>
        <p:nvSpPr>
          <p:cNvPr id="7" name="Freeform 7"/>
          <p:cNvSpPr/>
          <p:nvPr/>
        </p:nvSpPr>
        <p:spPr>
          <a:xfrm>
            <a:off x="6513656" y="8724872"/>
            <a:ext cx="5257722" cy="1038400"/>
          </a:xfrm>
          <a:custGeom>
            <a:avLst/>
            <a:gdLst/>
            <a:ahLst/>
            <a:cxnLst/>
            <a:rect l="l" t="t" r="r" b="b"/>
            <a:pathLst>
              <a:path w="5257722" h="1038400">
                <a:moveTo>
                  <a:pt x="0" y="0"/>
                </a:moveTo>
                <a:lnTo>
                  <a:pt x="5257722" y="0"/>
                </a:lnTo>
                <a:lnTo>
                  <a:pt x="5257722" y="1038401"/>
                </a:lnTo>
                <a:lnTo>
                  <a:pt x="0" y="1038401"/>
                </a:lnTo>
                <a:lnTo>
                  <a:pt x="0" y="0"/>
                </a:lnTo>
                <a:close/>
              </a:path>
            </a:pathLst>
          </a:custGeom>
          <a:blipFill>
            <a:blip r:embed="rId3">
              <a:alphaModFix amt="82000"/>
            </a:blip>
            <a:stretch>
              <a:fillRect/>
            </a:stretch>
          </a:blipFill>
        </p:spPr>
        <p:txBody>
          <a:bodyPr/>
          <a:lstStyle/>
          <a:p>
            <a:endParaRPr lang="es-CL"/>
          </a:p>
        </p:txBody>
      </p:sp>
      <p:sp>
        <p:nvSpPr>
          <p:cNvPr id="8" name="Freeform 8"/>
          <p:cNvSpPr/>
          <p:nvPr/>
        </p:nvSpPr>
        <p:spPr>
          <a:xfrm>
            <a:off x="11999978" y="8739100"/>
            <a:ext cx="5257722" cy="1038400"/>
          </a:xfrm>
          <a:custGeom>
            <a:avLst/>
            <a:gdLst/>
            <a:ahLst/>
            <a:cxnLst/>
            <a:rect l="l" t="t" r="r" b="b"/>
            <a:pathLst>
              <a:path w="5257722" h="1038400">
                <a:moveTo>
                  <a:pt x="0" y="0"/>
                </a:moveTo>
                <a:lnTo>
                  <a:pt x="5257723" y="0"/>
                </a:lnTo>
                <a:lnTo>
                  <a:pt x="5257723" y="1038400"/>
                </a:lnTo>
                <a:lnTo>
                  <a:pt x="0" y="1038400"/>
                </a:lnTo>
                <a:lnTo>
                  <a:pt x="0" y="0"/>
                </a:lnTo>
                <a:close/>
              </a:path>
            </a:pathLst>
          </a:custGeom>
          <a:blipFill>
            <a:blip r:embed="rId3">
              <a:alphaModFix amt="82000"/>
            </a:blip>
            <a:stretch>
              <a:fillRect/>
            </a:stretch>
          </a:blipFill>
        </p:spPr>
        <p:txBody>
          <a:bodyPr/>
          <a:lstStyle/>
          <a:p>
            <a:endParaRPr lang="es-CL"/>
          </a:p>
        </p:txBody>
      </p:sp>
      <p:grpSp>
        <p:nvGrpSpPr>
          <p:cNvPr id="9" name="Group 9"/>
          <p:cNvGrpSpPr/>
          <p:nvPr/>
        </p:nvGrpSpPr>
        <p:grpSpPr>
          <a:xfrm>
            <a:off x="12002944" y="3528277"/>
            <a:ext cx="5256356" cy="5730023"/>
            <a:chOff x="0" y="0"/>
            <a:chExt cx="1336313" cy="1456733"/>
          </a:xfrm>
        </p:grpSpPr>
        <p:sp>
          <p:nvSpPr>
            <p:cNvPr id="10" name="Freeform 10"/>
            <p:cNvSpPr/>
            <p:nvPr/>
          </p:nvSpPr>
          <p:spPr>
            <a:xfrm>
              <a:off x="0" y="0"/>
              <a:ext cx="1336313" cy="1456733"/>
            </a:xfrm>
            <a:custGeom>
              <a:avLst/>
              <a:gdLst/>
              <a:ahLst/>
              <a:cxnLst/>
              <a:rect l="l" t="t" r="r" b="b"/>
              <a:pathLst>
                <a:path w="1336313" h="1456733">
                  <a:moveTo>
                    <a:pt x="5891" y="0"/>
                  </a:moveTo>
                  <a:lnTo>
                    <a:pt x="1330422" y="0"/>
                  </a:lnTo>
                  <a:cubicBezTo>
                    <a:pt x="1333676" y="0"/>
                    <a:pt x="1336313" y="2638"/>
                    <a:pt x="1336313" y="5891"/>
                  </a:cubicBezTo>
                  <a:lnTo>
                    <a:pt x="1336313" y="1450841"/>
                  </a:lnTo>
                  <a:cubicBezTo>
                    <a:pt x="1336313" y="1454095"/>
                    <a:pt x="1333676" y="1456733"/>
                    <a:pt x="1330422" y="1456733"/>
                  </a:cubicBezTo>
                  <a:lnTo>
                    <a:pt x="5891" y="1456733"/>
                  </a:lnTo>
                  <a:cubicBezTo>
                    <a:pt x="2638" y="1456733"/>
                    <a:pt x="0" y="1454095"/>
                    <a:pt x="0" y="1450841"/>
                  </a:cubicBezTo>
                  <a:lnTo>
                    <a:pt x="0" y="5891"/>
                  </a:lnTo>
                  <a:cubicBezTo>
                    <a:pt x="0" y="2638"/>
                    <a:pt x="2638" y="0"/>
                    <a:pt x="5891" y="0"/>
                  </a:cubicBezTo>
                  <a:close/>
                </a:path>
              </a:pathLst>
            </a:custGeom>
            <a:solidFill>
              <a:srgbClr val="FFFFFF"/>
            </a:solidFill>
            <a:ln cap="sq">
              <a:noFill/>
              <a:prstDash val="solid"/>
              <a:miter/>
            </a:ln>
          </p:spPr>
          <p:txBody>
            <a:bodyPr/>
            <a:lstStyle/>
            <a:p>
              <a:endParaRPr lang="es-CL"/>
            </a:p>
          </p:txBody>
        </p:sp>
        <p:sp>
          <p:nvSpPr>
            <p:cNvPr id="11" name="TextBox 11"/>
            <p:cNvSpPr txBox="1"/>
            <p:nvPr/>
          </p:nvSpPr>
          <p:spPr>
            <a:xfrm>
              <a:off x="0" y="-19050"/>
              <a:ext cx="1336313" cy="1475783"/>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6515022" y="3528277"/>
            <a:ext cx="5256356" cy="5730023"/>
            <a:chOff x="0" y="0"/>
            <a:chExt cx="1336313" cy="1456733"/>
          </a:xfrm>
        </p:grpSpPr>
        <p:sp>
          <p:nvSpPr>
            <p:cNvPr id="13" name="Freeform 13"/>
            <p:cNvSpPr/>
            <p:nvPr/>
          </p:nvSpPr>
          <p:spPr>
            <a:xfrm>
              <a:off x="0" y="0"/>
              <a:ext cx="1336313" cy="1456733"/>
            </a:xfrm>
            <a:custGeom>
              <a:avLst/>
              <a:gdLst/>
              <a:ahLst/>
              <a:cxnLst/>
              <a:rect l="l" t="t" r="r" b="b"/>
              <a:pathLst>
                <a:path w="1336313" h="1456733">
                  <a:moveTo>
                    <a:pt x="5891" y="0"/>
                  </a:moveTo>
                  <a:lnTo>
                    <a:pt x="1330422" y="0"/>
                  </a:lnTo>
                  <a:cubicBezTo>
                    <a:pt x="1333676" y="0"/>
                    <a:pt x="1336313" y="2638"/>
                    <a:pt x="1336313" y="5891"/>
                  </a:cubicBezTo>
                  <a:lnTo>
                    <a:pt x="1336313" y="1450841"/>
                  </a:lnTo>
                  <a:cubicBezTo>
                    <a:pt x="1336313" y="1454095"/>
                    <a:pt x="1333676" y="1456733"/>
                    <a:pt x="1330422" y="1456733"/>
                  </a:cubicBezTo>
                  <a:lnTo>
                    <a:pt x="5891" y="1456733"/>
                  </a:lnTo>
                  <a:cubicBezTo>
                    <a:pt x="2638" y="1456733"/>
                    <a:pt x="0" y="1454095"/>
                    <a:pt x="0" y="1450841"/>
                  </a:cubicBezTo>
                  <a:lnTo>
                    <a:pt x="0" y="5891"/>
                  </a:lnTo>
                  <a:cubicBezTo>
                    <a:pt x="0" y="2638"/>
                    <a:pt x="2638" y="0"/>
                    <a:pt x="5891" y="0"/>
                  </a:cubicBezTo>
                  <a:close/>
                </a:path>
              </a:pathLst>
            </a:custGeom>
            <a:solidFill>
              <a:srgbClr val="FFFFFF"/>
            </a:solidFill>
            <a:ln cap="sq">
              <a:noFill/>
              <a:prstDash val="solid"/>
              <a:miter/>
            </a:ln>
          </p:spPr>
          <p:txBody>
            <a:bodyPr/>
            <a:lstStyle/>
            <a:p>
              <a:endParaRPr lang="es-CL"/>
            </a:p>
          </p:txBody>
        </p:sp>
        <p:sp>
          <p:nvSpPr>
            <p:cNvPr id="14" name="TextBox 14"/>
            <p:cNvSpPr txBox="1"/>
            <p:nvPr/>
          </p:nvSpPr>
          <p:spPr>
            <a:xfrm>
              <a:off x="0" y="-19050"/>
              <a:ext cx="1336313" cy="1475783"/>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5" name="Group 15"/>
          <p:cNvGrpSpPr/>
          <p:nvPr/>
        </p:nvGrpSpPr>
        <p:grpSpPr>
          <a:xfrm>
            <a:off x="1028700" y="3528277"/>
            <a:ext cx="5256356" cy="5730023"/>
            <a:chOff x="0" y="0"/>
            <a:chExt cx="1336313" cy="1456733"/>
          </a:xfrm>
        </p:grpSpPr>
        <p:sp>
          <p:nvSpPr>
            <p:cNvPr id="16" name="Freeform 16"/>
            <p:cNvSpPr/>
            <p:nvPr/>
          </p:nvSpPr>
          <p:spPr>
            <a:xfrm>
              <a:off x="0" y="0"/>
              <a:ext cx="1336313" cy="1456733"/>
            </a:xfrm>
            <a:custGeom>
              <a:avLst/>
              <a:gdLst/>
              <a:ahLst/>
              <a:cxnLst/>
              <a:rect l="l" t="t" r="r" b="b"/>
              <a:pathLst>
                <a:path w="1336313" h="1456733">
                  <a:moveTo>
                    <a:pt x="5891" y="0"/>
                  </a:moveTo>
                  <a:lnTo>
                    <a:pt x="1330422" y="0"/>
                  </a:lnTo>
                  <a:cubicBezTo>
                    <a:pt x="1333676" y="0"/>
                    <a:pt x="1336313" y="2638"/>
                    <a:pt x="1336313" y="5891"/>
                  </a:cubicBezTo>
                  <a:lnTo>
                    <a:pt x="1336313" y="1450841"/>
                  </a:lnTo>
                  <a:cubicBezTo>
                    <a:pt x="1336313" y="1454095"/>
                    <a:pt x="1333676" y="1456733"/>
                    <a:pt x="1330422" y="1456733"/>
                  </a:cubicBezTo>
                  <a:lnTo>
                    <a:pt x="5891" y="1456733"/>
                  </a:lnTo>
                  <a:cubicBezTo>
                    <a:pt x="2638" y="1456733"/>
                    <a:pt x="0" y="1454095"/>
                    <a:pt x="0" y="1450841"/>
                  </a:cubicBezTo>
                  <a:lnTo>
                    <a:pt x="0" y="5891"/>
                  </a:lnTo>
                  <a:cubicBezTo>
                    <a:pt x="0" y="2638"/>
                    <a:pt x="2638" y="0"/>
                    <a:pt x="5891" y="0"/>
                  </a:cubicBezTo>
                  <a:close/>
                </a:path>
              </a:pathLst>
            </a:custGeom>
            <a:solidFill>
              <a:srgbClr val="FFFFFF"/>
            </a:solidFill>
            <a:ln cap="sq">
              <a:noFill/>
              <a:prstDash val="solid"/>
              <a:miter/>
            </a:ln>
          </p:spPr>
          <p:txBody>
            <a:bodyPr/>
            <a:lstStyle/>
            <a:p>
              <a:endParaRPr lang="es-CL"/>
            </a:p>
          </p:txBody>
        </p:sp>
        <p:sp>
          <p:nvSpPr>
            <p:cNvPr id="17" name="TextBox 17"/>
            <p:cNvSpPr txBox="1"/>
            <p:nvPr/>
          </p:nvSpPr>
          <p:spPr>
            <a:xfrm>
              <a:off x="0" y="-19050"/>
              <a:ext cx="1336313" cy="147578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8" name="TextBox 18"/>
          <p:cNvSpPr txBox="1"/>
          <p:nvPr/>
        </p:nvSpPr>
        <p:spPr>
          <a:xfrm>
            <a:off x="1944121" y="4959830"/>
            <a:ext cx="3425513" cy="3921143"/>
          </a:xfrm>
          <a:prstGeom prst="rect">
            <a:avLst/>
          </a:prstGeom>
        </p:spPr>
        <p:txBody>
          <a:bodyPr lIns="0" tIns="0" rIns="0" bIns="0" rtlCol="0" anchor="t">
            <a:spAutoFit/>
          </a:bodyPr>
          <a:lstStyle/>
          <a:p>
            <a:pPr marL="0" lvl="0" indent="0" algn="ctr">
              <a:lnSpc>
                <a:spcPts val="2624"/>
              </a:lnSpc>
              <a:spcBef>
                <a:spcPct val="0"/>
              </a:spcBef>
            </a:pPr>
            <a:r>
              <a:rPr lang="en-US" sz="1901" spc="186">
                <a:solidFill>
                  <a:srgbClr val="231F20"/>
                </a:solidFill>
                <a:latin typeface="TT Drugs"/>
                <a:ea typeface="TT Drugs"/>
                <a:cs typeface="TT Drugs"/>
                <a:sym typeface="TT Drugs"/>
              </a:rPr>
              <a:t>Roda Energía, es una consultora perteneciente a empresas Abastible, especializada en servicios de asesoría estratégica en sostenibilidad y soluciones de sistemas de gestión de energéticos para diversas industrias.</a:t>
            </a:r>
          </a:p>
        </p:txBody>
      </p:sp>
      <p:sp>
        <p:nvSpPr>
          <p:cNvPr id="19" name="TextBox 19"/>
          <p:cNvSpPr txBox="1"/>
          <p:nvPr/>
        </p:nvSpPr>
        <p:spPr>
          <a:xfrm>
            <a:off x="1576063" y="4216267"/>
            <a:ext cx="3992601" cy="453316"/>
          </a:xfrm>
          <a:prstGeom prst="rect">
            <a:avLst/>
          </a:prstGeom>
        </p:spPr>
        <p:txBody>
          <a:bodyPr lIns="0" tIns="0" rIns="0" bIns="0" rtlCol="0" anchor="t">
            <a:spAutoFit/>
          </a:bodyPr>
          <a:lstStyle/>
          <a:p>
            <a:pPr marL="0" lvl="0" indent="0" algn="ctr">
              <a:lnSpc>
                <a:spcPts val="3684"/>
              </a:lnSpc>
              <a:spcBef>
                <a:spcPct val="0"/>
              </a:spcBef>
            </a:pPr>
            <a:r>
              <a:rPr lang="en-US" sz="2669" b="1" spc="261">
                <a:solidFill>
                  <a:srgbClr val="0071BC"/>
                </a:solidFill>
                <a:latin typeface="TT Drugs Bold"/>
                <a:ea typeface="TT Drugs Bold"/>
                <a:cs typeface="TT Drugs Bold"/>
                <a:sym typeface="TT Drugs Bold"/>
              </a:rPr>
              <a:t>ACERCA DE RODA</a:t>
            </a:r>
          </a:p>
        </p:txBody>
      </p:sp>
      <p:sp>
        <p:nvSpPr>
          <p:cNvPr id="20" name="TextBox 20"/>
          <p:cNvSpPr txBox="1"/>
          <p:nvPr/>
        </p:nvSpPr>
        <p:spPr>
          <a:xfrm>
            <a:off x="7516441" y="4959830"/>
            <a:ext cx="3425513" cy="3921143"/>
          </a:xfrm>
          <a:prstGeom prst="rect">
            <a:avLst/>
          </a:prstGeom>
        </p:spPr>
        <p:txBody>
          <a:bodyPr lIns="0" tIns="0" rIns="0" bIns="0" rtlCol="0" anchor="t">
            <a:spAutoFit/>
          </a:bodyPr>
          <a:lstStyle/>
          <a:p>
            <a:pPr marL="0" lvl="0" indent="0" algn="ctr">
              <a:lnSpc>
                <a:spcPts val="2624"/>
              </a:lnSpc>
              <a:spcBef>
                <a:spcPct val="0"/>
              </a:spcBef>
            </a:pPr>
            <a:r>
              <a:rPr lang="en-US" sz="1901" spc="186">
                <a:solidFill>
                  <a:srgbClr val="231F20"/>
                </a:solidFill>
                <a:latin typeface="TT Drugs"/>
                <a:ea typeface="TT Drugs"/>
                <a:cs typeface="TT Drugs"/>
                <a:sym typeface="TT Drugs"/>
              </a:rPr>
              <a:t>RODA ha presentado problemas relacionados a la asignación de horas. Esto ha provocado que en distintas instancias se hayan presentado problemas como una sobrecarga de horas para los empleados. Esto ha llevado a confusión y cansancio por parte de la empresa.</a:t>
            </a:r>
          </a:p>
        </p:txBody>
      </p:sp>
      <p:sp>
        <p:nvSpPr>
          <p:cNvPr id="21" name="TextBox 21"/>
          <p:cNvSpPr txBox="1"/>
          <p:nvPr/>
        </p:nvSpPr>
        <p:spPr>
          <a:xfrm>
            <a:off x="7148383" y="4216267"/>
            <a:ext cx="3992601" cy="453316"/>
          </a:xfrm>
          <a:prstGeom prst="rect">
            <a:avLst/>
          </a:prstGeom>
        </p:spPr>
        <p:txBody>
          <a:bodyPr lIns="0" tIns="0" rIns="0" bIns="0" rtlCol="0" anchor="t">
            <a:spAutoFit/>
          </a:bodyPr>
          <a:lstStyle/>
          <a:p>
            <a:pPr marL="0" lvl="0" indent="0" algn="ctr">
              <a:lnSpc>
                <a:spcPts val="3684"/>
              </a:lnSpc>
              <a:spcBef>
                <a:spcPct val="0"/>
              </a:spcBef>
            </a:pPr>
            <a:r>
              <a:rPr lang="en-US" sz="2669" b="1" spc="261">
                <a:solidFill>
                  <a:srgbClr val="0071BC"/>
                </a:solidFill>
                <a:latin typeface="TT Drugs Bold"/>
                <a:ea typeface="TT Drugs Bold"/>
                <a:cs typeface="TT Drugs Bold"/>
                <a:sym typeface="TT Drugs Bold"/>
              </a:rPr>
              <a:t>PROBLEMAS</a:t>
            </a:r>
          </a:p>
        </p:txBody>
      </p:sp>
      <p:sp>
        <p:nvSpPr>
          <p:cNvPr id="22" name="TextBox 22"/>
          <p:cNvSpPr txBox="1"/>
          <p:nvPr/>
        </p:nvSpPr>
        <p:spPr>
          <a:xfrm>
            <a:off x="3298695" y="3613288"/>
            <a:ext cx="547336" cy="453316"/>
          </a:xfrm>
          <a:prstGeom prst="rect">
            <a:avLst/>
          </a:prstGeom>
        </p:spPr>
        <p:txBody>
          <a:bodyPr lIns="0" tIns="0" rIns="0" bIns="0" rtlCol="0" anchor="t">
            <a:spAutoFit/>
          </a:bodyPr>
          <a:lstStyle/>
          <a:p>
            <a:pPr marL="0" lvl="0" indent="0" algn="ctr">
              <a:lnSpc>
                <a:spcPts val="3684"/>
              </a:lnSpc>
              <a:spcBef>
                <a:spcPct val="0"/>
              </a:spcBef>
            </a:pPr>
            <a:r>
              <a:rPr lang="en-US" sz="2669" b="1" spc="261">
                <a:solidFill>
                  <a:srgbClr val="0071BC"/>
                </a:solidFill>
                <a:latin typeface="TT Drugs Bold"/>
                <a:ea typeface="TT Drugs Bold"/>
                <a:cs typeface="TT Drugs Bold"/>
                <a:sym typeface="TT Drugs Bold"/>
              </a:rPr>
              <a:t>01</a:t>
            </a:r>
          </a:p>
        </p:txBody>
      </p:sp>
      <p:sp>
        <p:nvSpPr>
          <p:cNvPr id="23" name="TextBox 23"/>
          <p:cNvSpPr txBox="1"/>
          <p:nvPr/>
        </p:nvSpPr>
        <p:spPr>
          <a:xfrm>
            <a:off x="8871015" y="3613288"/>
            <a:ext cx="547336" cy="453316"/>
          </a:xfrm>
          <a:prstGeom prst="rect">
            <a:avLst/>
          </a:prstGeom>
        </p:spPr>
        <p:txBody>
          <a:bodyPr lIns="0" tIns="0" rIns="0" bIns="0" rtlCol="0" anchor="t">
            <a:spAutoFit/>
          </a:bodyPr>
          <a:lstStyle/>
          <a:p>
            <a:pPr marL="0" lvl="0" indent="0" algn="ctr">
              <a:lnSpc>
                <a:spcPts val="3684"/>
              </a:lnSpc>
              <a:spcBef>
                <a:spcPct val="0"/>
              </a:spcBef>
            </a:pPr>
            <a:r>
              <a:rPr lang="en-US" sz="2669" b="1" spc="261">
                <a:solidFill>
                  <a:srgbClr val="0071BC"/>
                </a:solidFill>
                <a:latin typeface="TT Drugs Bold"/>
                <a:ea typeface="TT Drugs Bold"/>
                <a:cs typeface="TT Drugs Bold"/>
                <a:sym typeface="TT Drugs Bold"/>
              </a:rPr>
              <a:t>02</a:t>
            </a:r>
          </a:p>
        </p:txBody>
      </p:sp>
      <p:sp>
        <p:nvSpPr>
          <p:cNvPr id="24" name="TextBox 24"/>
          <p:cNvSpPr txBox="1"/>
          <p:nvPr/>
        </p:nvSpPr>
        <p:spPr>
          <a:xfrm>
            <a:off x="12996687" y="5082176"/>
            <a:ext cx="3425513" cy="3266723"/>
          </a:xfrm>
          <a:prstGeom prst="rect">
            <a:avLst/>
          </a:prstGeom>
        </p:spPr>
        <p:txBody>
          <a:bodyPr lIns="0" tIns="0" rIns="0" bIns="0" rtlCol="0" anchor="t">
            <a:spAutoFit/>
          </a:bodyPr>
          <a:lstStyle/>
          <a:p>
            <a:pPr marL="0" lvl="0" indent="0" algn="ctr">
              <a:lnSpc>
                <a:spcPts val="2624"/>
              </a:lnSpc>
              <a:spcBef>
                <a:spcPct val="0"/>
              </a:spcBef>
            </a:pPr>
            <a:r>
              <a:rPr lang="en-US" sz="1901" spc="186">
                <a:solidFill>
                  <a:srgbClr val="231F20"/>
                </a:solidFill>
                <a:latin typeface="TT Drugs"/>
                <a:ea typeface="TT Drugs"/>
                <a:cs typeface="TT Drugs"/>
                <a:sym typeface="TT Drugs"/>
              </a:rPr>
              <a:t>Necesitan encontrar una forma de mejorar la asignación de horas. Buscando tener precisión a través de utilizar un algoritmo de Machine Learning. Esto les permitirá mejorar su capacidad de planificar los distintos proyectos.</a:t>
            </a:r>
          </a:p>
        </p:txBody>
      </p:sp>
      <p:sp>
        <p:nvSpPr>
          <p:cNvPr id="25" name="TextBox 25"/>
          <p:cNvSpPr txBox="1"/>
          <p:nvPr/>
        </p:nvSpPr>
        <p:spPr>
          <a:xfrm>
            <a:off x="12628628" y="4338612"/>
            <a:ext cx="3992601" cy="453316"/>
          </a:xfrm>
          <a:prstGeom prst="rect">
            <a:avLst/>
          </a:prstGeom>
        </p:spPr>
        <p:txBody>
          <a:bodyPr lIns="0" tIns="0" rIns="0" bIns="0" rtlCol="0" anchor="t">
            <a:spAutoFit/>
          </a:bodyPr>
          <a:lstStyle/>
          <a:p>
            <a:pPr marL="0" lvl="0" indent="0" algn="ctr">
              <a:lnSpc>
                <a:spcPts val="3684"/>
              </a:lnSpc>
              <a:spcBef>
                <a:spcPct val="0"/>
              </a:spcBef>
            </a:pPr>
            <a:r>
              <a:rPr lang="en-US" sz="2669" b="1" spc="261">
                <a:solidFill>
                  <a:srgbClr val="0071BC"/>
                </a:solidFill>
                <a:latin typeface="TT Drugs Bold"/>
                <a:ea typeface="TT Drugs Bold"/>
                <a:cs typeface="TT Drugs Bold"/>
                <a:sym typeface="TT Drugs Bold"/>
              </a:rPr>
              <a:t>NECESIDADES</a:t>
            </a:r>
          </a:p>
        </p:txBody>
      </p:sp>
      <p:sp>
        <p:nvSpPr>
          <p:cNvPr id="26" name="TextBox 26"/>
          <p:cNvSpPr txBox="1"/>
          <p:nvPr/>
        </p:nvSpPr>
        <p:spPr>
          <a:xfrm>
            <a:off x="14351261" y="3735633"/>
            <a:ext cx="547336" cy="453316"/>
          </a:xfrm>
          <a:prstGeom prst="rect">
            <a:avLst/>
          </a:prstGeom>
        </p:spPr>
        <p:txBody>
          <a:bodyPr lIns="0" tIns="0" rIns="0" bIns="0" rtlCol="0" anchor="t">
            <a:spAutoFit/>
          </a:bodyPr>
          <a:lstStyle/>
          <a:p>
            <a:pPr marL="0" lvl="0" indent="0" algn="ctr">
              <a:lnSpc>
                <a:spcPts val="3684"/>
              </a:lnSpc>
              <a:spcBef>
                <a:spcPct val="0"/>
              </a:spcBef>
            </a:pPr>
            <a:r>
              <a:rPr lang="en-US" sz="2669" b="1" spc="261">
                <a:solidFill>
                  <a:srgbClr val="0071BC"/>
                </a:solidFill>
                <a:latin typeface="TT Drugs Bold"/>
                <a:ea typeface="TT Drugs Bold"/>
                <a:cs typeface="TT Drugs Bold"/>
                <a:sym typeface="TT Drugs Bold"/>
              </a:rPr>
              <a:t>03</a:t>
            </a:r>
          </a:p>
        </p:txBody>
      </p:sp>
      <p:sp>
        <p:nvSpPr>
          <p:cNvPr id="27" name="Freeform 27"/>
          <p:cNvSpPr/>
          <p:nvPr/>
        </p:nvSpPr>
        <p:spPr>
          <a:xfrm>
            <a:off x="1028700" y="284711"/>
            <a:ext cx="3022722" cy="743989"/>
          </a:xfrm>
          <a:custGeom>
            <a:avLst/>
            <a:gdLst/>
            <a:ahLst/>
            <a:cxnLst/>
            <a:rect l="l" t="t" r="r" b="b"/>
            <a:pathLst>
              <a:path w="3022722" h="743989">
                <a:moveTo>
                  <a:pt x="0" y="0"/>
                </a:moveTo>
                <a:lnTo>
                  <a:pt x="3022722" y="0"/>
                </a:lnTo>
                <a:lnTo>
                  <a:pt x="3022722" y="743989"/>
                </a:lnTo>
                <a:lnTo>
                  <a:pt x="0" y="743989"/>
                </a:lnTo>
                <a:lnTo>
                  <a:pt x="0" y="0"/>
                </a:lnTo>
                <a:close/>
              </a:path>
            </a:pathLst>
          </a:custGeom>
          <a:blipFill>
            <a:blip r:embed="rId4">
              <a:alphaModFix amt="50000"/>
            </a:blip>
            <a:stretch>
              <a:fillRect/>
            </a:stretch>
          </a:blipFill>
        </p:spPr>
        <p:txBody>
          <a:bodyPr/>
          <a:lstStyle/>
          <a:p>
            <a:endParaRPr lang="es-CL"/>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6300" y="6464630"/>
            <a:ext cx="19422979" cy="4048067"/>
            <a:chOff x="0" y="0"/>
            <a:chExt cx="5183355" cy="1080296"/>
          </a:xfrm>
        </p:grpSpPr>
        <p:sp>
          <p:nvSpPr>
            <p:cNvPr id="3" name="Freeform 3"/>
            <p:cNvSpPr/>
            <p:nvPr/>
          </p:nvSpPr>
          <p:spPr>
            <a:xfrm>
              <a:off x="0" y="0"/>
              <a:ext cx="5183355" cy="1080296"/>
            </a:xfrm>
            <a:custGeom>
              <a:avLst/>
              <a:gdLst/>
              <a:ahLst/>
              <a:cxnLst/>
              <a:rect l="l" t="t" r="r" b="b"/>
              <a:pathLst>
                <a:path w="5183355" h="1080296">
                  <a:moveTo>
                    <a:pt x="1594" y="0"/>
                  </a:moveTo>
                  <a:lnTo>
                    <a:pt x="5181760" y="0"/>
                  </a:lnTo>
                  <a:cubicBezTo>
                    <a:pt x="5182641" y="0"/>
                    <a:pt x="5183355" y="714"/>
                    <a:pt x="5183355" y="1594"/>
                  </a:cubicBezTo>
                  <a:lnTo>
                    <a:pt x="5183355" y="1078702"/>
                  </a:lnTo>
                  <a:cubicBezTo>
                    <a:pt x="5183355" y="1079582"/>
                    <a:pt x="5182641" y="1080296"/>
                    <a:pt x="5181760" y="1080296"/>
                  </a:cubicBezTo>
                  <a:lnTo>
                    <a:pt x="1594" y="1080296"/>
                  </a:lnTo>
                  <a:cubicBezTo>
                    <a:pt x="1172" y="1080296"/>
                    <a:pt x="766" y="1080128"/>
                    <a:pt x="467" y="1079829"/>
                  </a:cubicBezTo>
                  <a:cubicBezTo>
                    <a:pt x="168" y="1079530"/>
                    <a:pt x="0" y="1079125"/>
                    <a:pt x="0" y="1078702"/>
                  </a:cubicBezTo>
                  <a:lnTo>
                    <a:pt x="0" y="1594"/>
                  </a:lnTo>
                  <a:cubicBezTo>
                    <a:pt x="0" y="1172"/>
                    <a:pt x="168" y="766"/>
                    <a:pt x="467" y="467"/>
                  </a:cubicBezTo>
                  <a:cubicBezTo>
                    <a:pt x="766" y="168"/>
                    <a:pt x="1172" y="0"/>
                    <a:pt x="1594" y="0"/>
                  </a:cubicBezTo>
                  <a:close/>
                </a:path>
              </a:pathLst>
            </a:custGeom>
            <a:solidFill>
              <a:srgbClr val="BFE5EF"/>
            </a:solidFill>
            <a:ln cap="sq">
              <a:noFill/>
              <a:prstDash val="solid"/>
              <a:miter/>
            </a:ln>
          </p:spPr>
          <p:txBody>
            <a:bodyPr/>
            <a:lstStyle/>
            <a:p>
              <a:endParaRPr lang="es-CL"/>
            </a:p>
          </p:txBody>
        </p:sp>
        <p:sp>
          <p:nvSpPr>
            <p:cNvPr id="4" name="TextBox 4"/>
            <p:cNvSpPr txBox="1"/>
            <p:nvPr/>
          </p:nvSpPr>
          <p:spPr>
            <a:xfrm>
              <a:off x="0" y="-19050"/>
              <a:ext cx="5183355" cy="1099346"/>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18288000" y="7299674"/>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grpSp>
        <p:nvGrpSpPr>
          <p:cNvPr id="6" name="Group 6"/>
          <p:cNvGrpSpPr/>
          <p:nvPr/>
        </p:nvGrpSpPr>
        <p:grpSpPr>
          <a:xfrm>
            <a:off x="14288290" y="3513918"/>
            <a:ext cx="3336376" cy="500390"/>
            <a:chOff x="0" y="0"/>
            <a:chExt cx="4289098" cy="643279"/>
          </a:xfrm>
        </p:grpSpPr>
        <p:sp>
          <p:nvSpPr>
            <p:cNvPr id="7" name="Freeform 7"/>
            <p:cNvSpPr/>
            <p:nvPr/>
          </p:nvSpPr>
          <p:spPr>
            <a:xfrm>
              <a:off x="0" y="0"/>
              <a:ext cx="4289118" cy="643255"/>
            </a:xfrm>
            <a:custGeom>
              <a:avLst/>
              <a:gdLst/>
              <a:ahLst/>
              <a:cxnLst/>
              <a:rect l="l" t="t" r="r" b="b"/>
              <a:pathLst>
                <a:path w="4289118" h="643255">
                  <a:moveTo>
                    <a:pt x="3149883" y="0"/>
                  </a:moveTo>
                  <a:cubicBezTo>
                    <a:pt x="0" y="0"/>
                    <a:pt x="0" y="0"/>
                    <a:pt x="0" y="0"/>
                  </a:cubicBezTo>
                  <a:cubicBezTo>
                    <a:pt x="0" y="643255"/>
                    <a:pt x="0" y="643255"/>
                    <a:pt x="0" y="643255"/>
                  </a:cubicBezTo>
                  <a:cubicBezTo>
                    <a:pt x="4289118" y="643255"/>
                    <a:pt x="4289118" y="643255"/>
                    <a:pt x="4289118" y="643255"/>
                  </a:cubicBezTo>
                  <a:cubicBezTo>
                    <a:pt x="4289118" y="546735"/>
                    <a:pt x="4289118" y="546735"/>
                    <a:pt x="4289118" y="546735"/>
                  </a:cubicBezTo>
                  <a:cubicBezTo>
                    <a:pt x="4289118" y="257302"/>
                    <a:pt x="3752833" y="0"/>
                    <a:pt x="3149883" y="0"/>
                  </a:cubicBezTo>
                </a:path>
              </a:pathLst>
            </a:custGeom>
            <a:solidFill>
              <a:srgbClr val="4BACC6"/>
            </a:solidFill>
          </p:spPr>
          <p:txBody>
            <a:bodyPr/>
            <a:lstStyle/>
            <a:p>
              <a:endParaRPr lang="es-CL"/>
            </a:p>
          </p:txBody>
        </p:sp>
      </p:grpSp>
      <p:grpSp>
        <p:nvGrpSpPr>
          <p:cNvPr id="8" name="Group 8"/>
          <p:cNvGrpSpPr/>
          <p:nvPr/>
        </p:nvGrpSpPr>
        <p:grpSpPr>
          <a:xfrm>
            <a:off x="14288290" y="4014308"/>
            <a:ext cx="3336376" cy="1051324"/>
            <a:chOff x="0" y="0"/>
            <a:chExt cx="4289098" cy="1351536"/>
          </a:xfrm>
        </p:grpSpPr>
        <p:sp>
          <p:nvSpPr>
            <p:cNvPr id="9" name="Freeform 9"/>
            <p:cNvSpPr/>
            <p:nvPr/>
          </p:nvSpPr>
          <p:spPr>
            <a:xfrm>
              <a:off x="0" y="0"/>
              <a:ext cx="4289118" cy="1351534"/>
            </a:xfrm>
            <a:custGeom>
              <a:avLst/>
              <a:gdLst/>
              <a:ahLst/>
              <a:cxnLst/>
              <a:rect l="l" t="t" r="r" b="b"/>
              <a:pathLst>
                <a:path w="4289118" h="1351534">
                  <a:moveTo>
                    <a:pt x="0" y="643636"/>
                  </a:moveTo>
                  <a:cubicBezTo>
                    <a:pt x="804197" y="643636"/>
                    <a:pt x="804197" y="643636"/>
                    <a:pt x="804197" y="643636"/>
                  </a:cubicBezTo>
                  <a:cubicBezTo>
                    <a:pt x="1675301" y="1351534"/>
                    <a:pt x="1675301" y="1351534"/>
                    <a:pt x="1675301" y="1351534"/>
                  </a:cubicBezTo>
                  <a:cubicBezTo>
                    <a:pt x="2546669" y="643636"/>
                    <a:pt x="2546669" y="643636"/>
                    <a:pt x="2546669" y="643636"/>
                  </a:cubicBezTo>
                  <a:cubicBezTo>
                    <a:pt x="3149883" y="643636"/>
                    <a:pt x="3149883" y="643636"/>
                    <a:pt x="3149883" y="643636"/>
                  </a:cubicBezTo>
                  <a:cubicBezTo>
                    <a:pt x="3753097" y="643636"/>
                    <a:pt x="4289118" y="386207"/>
                    <a:pt x="4289118" y="96647"/>
                  </a:cubicBezTo>
                  <a:cubicBezTo>
                    <a:pt x="4289118" y="127"/>
                    <a:pt x="4289118" y="127"/>
                    <a:pt x="4289118" y="127"/>
                  </a:cubicBezTo>
                  <a:cubicBezTo>
                    <a:pt x="0" y="0"/>
                    <a:pt x="0" y="0"/>
                    <a:pt x="0" y="0"/>
                  </a:cubicBezTo>
                  <a:lnTo>
                    <a:pt x="0" y="643636"/>
                  </a:lnTo>
                  <a:close/>
                </a:path>
              </a:pathLst>
            </a:custGeom>
            <a:solidFill>
              <a:srgbClr val="9BD9E4"/>
            </a:solidFill>
          </p:spPr>
          <p:txBody>
            <a:bodyPr/>
            <a:lstStyle/>
            <a:p>
              <a:endParaRPr lang="es-CL"/>
            </a:p>
          </p:txBody>
        </p:sp>
      </p:grpSp>
      <p:grpSp>
        <p:nvGrpSpPr>
          <p:cNvPr id="10" name="Group 10"/>
          <p:cNvGrpSpPr/>
          <p:nvPr/>
        </p:nvGrpSpPr>
        <p:grpSpPr>
          <a:xfrm>
            <a:off x="10001239" y="3513820"/>
            <a:ext cx="4239426" cy="500421"/>
            <a:chOff x="0" y="0"/>
            <a:chExt cx="5449674" cy="643279"/>
          </a:xfrm>
        </p:grpSpPr>
        <p:sp>
          <p:nvSpPr>
            <p:cNvPr id="11" name="Freeform 11"/>
            <p:cNvSpPr/>
            <p:nvPr/>
          </p:nvSpPr>
          <p:spPr>
            <a:xfrm>
              <a:off x="0" y="0"/>
              <a:ext cx="5449627" cy="643255"/>
            </a:xfrm>
            <a:custGeom>
              <a:avLst/>
              <a:gdLst/>
              <a:ahLst/>
              <a:cxnLst/>
              <a:rect l="l" t="t" r="r" b="b"/>
              <a:pathLst>
                <a:path w="5449627" h="643255">
                  <a:moveTo>
                    <a:pt x="0" y="0"/>
                  </a:moveTo>
                  <a:lnTo>
                    <a:pt x="5449627" y="0"/>
                  </a:lnTo>
                  <a:lnTo>
                    <a:pt x="5449627" y="643255"/>
                  </a:lnTo>
                  <a:lnTo>
                    <a:pt x="0" y="643255"/>
                  </a:lnTo>
                  <a:close/>
                </a:path>
              </a:pathLst>
            </a:custGeom>
            <a:solidFill>
              <a:srgbClr val="4BACC6"/>
            </a:solidFill>
          </p:spPr>
          <p:txBody>
            <a:bodyPr/>
            <a:lstStyle/>
            <a:p>
              <a:endParaRPr lang="es-CL"/>
            </a:p>
          </p:txBody>
        </p:sp>
      </p:grpSp>
      <p:grpSp>
        <p:nvGrpSpPr>
          <p:cNvPr id="12" name="Group 12"/>
          <p:cNvGrpSpPr/>
          <p:nvPr/>
        </p:nvGrpSpPr>
        <p:grpSpPr>
          <a:xfrm>
            <a:off x="10001239" y="4014241"/>
            <a:ext cx="4239426" cy="1051390"/>
            <a:chOff x="0" y="0"/>
            <a:chExt cx="5449674" cy="1351536"/>
          </a:xfrm>
        </p:grpSpPr>
        <p:sp>
          <p:nvSpPr>
            <p:cNvPr id="13" name="Freeform 13"/>
            <p:cNvSpPr/>
            <p:nvPr/>
          </p:nvSpPr>
          <p:spPr>
            <a:xfrm>
              <a:off x="0" y="0"/>
              <a:ext cx="5449627" cy="1351534"/>
            </a:xfrm>
            <a:custGeom>
              <a:avLst/>
              <a:gdLst/>
              <a:ahLst/>
              <a:cxnLst/>
              <a:rect l="l" t="t" r="r" b="b"/>
              <a:pathLst>
                <a:path w="5449627" h="1351534">
                  <a:moveTo>
                    <a:pt x="0" y="0"/>
                  </a:moveTo>
                  <a:lnTo>
                    <a:pt x="0" y="644271"/>
                  </a:lnTo>
                  <a:lnTo>
                    <a:pt x="2224085" y="644271"/>
                  </a:lnTo>
                  <a:lnTo>
                    <a:pt x="2789737" y="1351534"/>
                  </a:lnTo>
                  <a:lnTo>
                    <a:pt x="3358313" y="644271"/>
                  </a:lnTo>
                  <a:lnTo>
                    <a:pt x="5449627" y="644271"/>
                  </a:lnTo>
                  <a:lnTo>
                    <a:pt x="5449627" y="0"/>
                  </a:lnTo>
                  <a:lnTo>
                    <a:pt x="0" y="0"/>
                  </a:lnTo>
                  <a:close/>
                </a:path>
              </a:pathLst>
            </a:custGeom>
            <a:solidFill>
              <a:srgbClr val="9BD9E4"/>
            </a:solidFill>
          </p:spPr>
          <p:txBody>
            <a:bodyPr/>
            <a:lstStyle/>
            <a:p>
              <a:endParaRPr lang="es-CL"/>
            </a:p>
          </p:txBody>
        </p:sp>
      </p:grpSp>
      <p:grpSp>
        <p:nvGrpSpPr>
          <p:cNvPr id="14" name="Group 14"/>
          <p:cNvGrpSpPr/>
          <p:nvPr/>
        </p:nvGrpSpPr>
        <p:grpSpPr>
          <a:xfrm>
            <a:off x="7364793" y="3513722"/>
            <a:ext cx="2588821" cy="500453"/>
            <a:chOff x="0" y="0"/>
            <a:chExt cx="3327863" cy="643320"/>
          </a:xfrm>
        </p:grpSpPr>
        <p:sp>
          <p:nvSpPr>
            <p:cNvPr id="15" name="Freeform 15"/>
            <p:cNvSpPr/>
            <p:nvPr/>
          </p:nvSpPr>
          <p:spPr>
            <a:xfrm>
              <a:off x="0" y="0"/>
              <a:ext cx="3327853" cy="643296"/>
            </a:xfrm>
            <a:custGeom>
              <a:avLst/>
              <a:gdLst/>
              <a:ahLst/>
              <a:cxnLst/>
              <a:rect l="l" t="t" r="r" b="b"/>
              <a:pathLst>
                <a:path w="3327853" h="643296">
                  <a:moveTo>
                    <a:pt x="0" y="0"/>
                  </a:moveTo>
                  <a:lnTo>
                    <a:pt x="3327853" y="0"/>
                  </a:lnTo>
                  <a:lnTo>
                    <a:pt x="3327853" y="643296"/>
                  </a:lnTo>
                  <a:lnTo>
                    <a:pt x="0" y="643296"/>
                  </a:lnTo>
                  <a:close/>
                </a:path>
              </a:pathLst>
            </a:custGeom>
            <a:solidFill>
              <a:srgbClr val="4BACC6"/>
            </a:solidFill>
          </p:spPr>
          <p:txBody>
            <a:bodyPr/>
            <a:lstStyle/>
            <a:p>
              <a:endParaRPr lang="es-CL"/>
            </a:p>
          </p:txBody>
        </p:sp>
      </p:grpSp>
      <p:grpSp>
        <p:nvGrpSpPr>
          <p:cNvPr id="16" name="Group 16"/>
          <p:cNvGrpSpPr/>
          <p:nvPr/>
        </p:nvGrpSpPr>
        <p:grpSpPr>
          <a:xfrm>
            <a:off x="7364793" y="4014175"/>
            <a:ext cx="2588821" cy="1051457"/>
            <a:chOff x="0" y="0"/>
            <a:chExt cx="3327863" cy="1351621"/>
          </a:xfrm>
        </p:grpSpPr>
        <p:sp>
          <p:nvSpPr>
            <p:cNvPr id="17" name="Freeform 17"/>
            <p:cNvSpPr/>
            <p:nvPr/>
          </p:nvSpPr>
          <p:spPr>
            <a:xfrm>
              <a:off x="0" y="0"/>
              <a:ext cx="3327853" cy="1351620"/>
            </a:xfrm>
            <a:custGeom>
              <a:avLst/>
              <a:gdLst/>
              <a:ahLst/>
              <a:cxnLst/>
              <a:rect l="l" t="t" r="r" b="b"/>
              <a:pathLst>
                <a:path w="3327853" h="1351620">
                  <a:moveTo>
                    <a:pt x="0" y="0"/>
                  </a:moveTo>
                  <a:lnTo>
                    <a:pt x="0" y="644312"/>
                  </a:lnTo>
                  <a:lnTo>
                    <a:pt x="1044032" y="644312"/>
                  </a:lnTo>
                  <a:lnTo>
                    <a:pt x="1663926" y="1351620"/>
                  </a:lnTo>
                  <a:lnTo>
                    <a:pt x="2280633" y="644312"/>
                  </a:lnTo>
                  <a:lnTo>
                    <a:pt x="3327853" y="644312"/>
                  </a:lnTo>
                  <a:lnTo>
                    <a:pt x="3327853" y="0"/>
                  </a:lnTo>
                  <a:lnTo>
                    <a:pt x="0" y="0"/>
                  </a:lnTo>
                  <a:close/>
                </a:path>
              </a:pathLst>
            </a:custGeom>
            <a:solidFill>
              <a:srgbClr val="9BD9E4"/>
            </a:solidFill>
          </p:spPr>
          <p:txBody>
            <a:bodyPr/>
            <a:lstStyle/>
            <a:p>
              <a:endParaRPr lang="es-CL"/>
            </a:p>
          </p:txBody>
        </p:sp>
      </p:grpSp>
      <p:grpSp>
        <p:nvGrpSpPr>
          <p:cNvPr id="18" name="Group 18"/>
          <p:cNvGrpSpPr/>
          <p:nvPr/>
        </p:nvGrpSpPr>
        <p:grpSpPr>
          <a:xfrm>
            <a:off x="4240045" y="3513820"/>
            <a:ext cx="3077123" cy="500421"/>
            <a:chOff x="0" y="0"/>
            <a:chExt cx="3955563" cy="643279"/>
          </a:xfrm>
        </p:grpSpPr>
        <p:sp>
          <p:nvSpPr>
            <p:cNvPr id="19" name="Freeform 19"/>
            <p:cNvSpPr/>
            <p:nvPr/>
          </p:nvSpPr>
          <p:spPr>
            <a:xfrm>
              <a:off x="0" y="0"/>
              <a:ext cx="3955514" cy="643255"/>
            </a:xfrm>
            <a:custGeom>
              <a:avLst/>
              <a:gdLst/>
              <a:ahLst/>
              <a:cxnLst/>
              <a:rect l="l" t="t" r="r" b="b"/>
              <a:pathLst>
                <a:path w="3955514" h="643255">
                  <a:moveTo>
                    <a:pt x="0" y="0"/>
                  </a:moveTo>
                  <a:lnTo>
                    <a:pt x="3955514" y="0"/>
                  </a:lnTo>
                  <a:lnTo>
                    <a:pt x="3955514" y="643255"/>
                  </a:lnTo>
                  <a:lnTo>
                    <a:pt x="0" y="643255"/>
                  </a:lnTo>
                  <a:close/>
                </a:path>
              </a:pathLst>
            </a:custGeom>
            <a:solidFill>
              <a:srgbClr val="4BACC6"/>
            </a:solidFill>
          </p:spPr>
          <p:txBody>
            <a:bodyPr/>
            <a:lstStyle/>
            <a:p>
              <a:endParaRPr lang="es-CL"/>
            </a:p>
          </p:txBody>
        </p:sp>
      </p:grpSp>
      <p:grpSp>
        <p:nvGrpSpPr>
          <p:cNvPr id="20" name="Group 20"/>
          <p:cNvGrpSpPr/>
          <p:nvPr/>
        </p:nvGrpSpPr>
        <p:grpSpPr>
          <a:xfrm>
            <a:off x="4240045" y="4014241"/>
            <a:ext cx="3077123" cy="1051390"/>
            <a:chOff x="0" y="0"/>
            <a:chExt cx="3955563" cy="1351536"/>
          </a:xfrm>
        </p:grpSpPr>
        <p:sp>
          <p:nvSpPr>
            <p:cNvPr id="21" name="Freeform 21"/>
            <p:cNvSpPr/>
            <p:nvPr/>
          </p:nvSpPr>
          <p:spPr>
            <a:xfrm>
              <a:off x="0" y="0"/>
              <a:ext cx="3955514" cy="1351534"/>
            </a:xfrm>
            <a:custGeom>
              <a:avLst/>
              <a:gdLst/>
              <a:ahLst/>
              <a:cxnLst/>
              <a:rect l="l" t="t" r="r" b="b"/>
              <a:pathLst>
                <a:path w="3955514" h="1351534">
                  <a:moveTo>
                    <a:pt x="0" y="0"/>
                  </a:moveTo>
                  <a:lnTo>
                    <a:pt x="0" y="644271"/>
                  </a:lnTo>
                  <a:lnTo>
                    <a:pt x="1332413" y="644271"/>
                  </a:lnTo>
                  <a:lnTo>
                    <a:pt x="1953605" y="1351534"/>
                  </a:lnTo>
                  <a:lnTo>
                    <a:pt x="2571601" y="644271"/>
                  </a:lnTo>
                  <a:lnTo>
                    <a:pt x="3955514" y="644271"/>
                  </a:lnTo>
                  <a:lnTo>
                    <a:pt x="3955514" y="0"/>
                  </a:lnTo>
                  <a:lnTo>
                    <a:pt x="0" y="0"/>
                  </a:lnTo>
                  <a:close/>
                </a:path>
              </a:pathLst>
            </a:custGeom>
            <a:solidFill>
              <a:srgbClr val="9BD9E4"/>
            </a:solidFill>
          </p:spPr>
          <p:txBody>
            <a:bodyPr/>
            <a:lstStyle/>
            <a:p>
              <a:endParaRPr lang="es-CL"/>
            </a:p>
          </p:txBody>
        </p:sp>
      </p:grpSp>
      <p:grpSp>
        <p:nvGrpSpPr>
          <p:cNvPr id="22" name="Group 22"/>
          <p:cNvGrpSpPr/>
          <p:nvPr/>
        </p:nvGrpSpPr>
        <p:grpSpPr>
          <a:xfrm>
            <a:off x="663335" y="3513722"/>
            <a:ext cx="3527233" cy="500421"/>
            <a:chOff x="0" y="0"/>
            <a:chExt cx="4534169" cy="643279"/>
          </a:xfrm>
        </p:grpSpPr>
        <p:sp>
          <p:nvSpPr>
            <p:cNvPr id="23" name="Freeform 23"/>
            <p:cNvSpPr/>
            <p:nvPr/>
          </p:nvSpPr>
          <p:spPr>
            <a:xfrm>
              <a:off x="0" y="0"/>
              <a:ext cx="4534115" cy="643255"/>
            </a:xfrm>
            <a:custGeom>
              <a:avLst/>
              <a:gdLst/>
              <a:ahLst/>
              <a:cxnLst/>
              <a:rect l="l" t="t" r="r" b="b"/>
              <a:pathLst>
                <a:path w="4534115" h="643255">
                  <a:moveTo>
                    <a:pt x="4534115" y="0"/>
                  </a:moveTo>
                  <a:cubicBezTo>
                    <a:pt x="562312" y="0"/>
                    <a:pt x="562312" y="0"/>
                    <a:pt x="562312" y="0"/>
                  </a:cubicBezTo>
                  <a:cubicBezTo>
                    <a:pt x="246020" y="0"/>
                    <a:pt x="0" y="257302"/>
                    <a:pt x="0" y="546735"/>
                  </a:cubicBezTo>
                  <a:cubicBezTo>
                    <a:pt x="0" y="643255"/>
                    <a:pt x="0" y="643255"/>
                    <a:pt x="0" y="643255"/>
                  </a:cubicBezTo>
                  <a:cubicBezTo>
                    <a:pt x="4534115" y="643255"/>
                    <a:pt x="4534115" y="643255"/>
                    <a:pt x="4534115" y="643255"/>
                  </a:cubicBezTo>
                  <a:cubicBezTo>
                    <a:pt x="4534115" y="0"/>
                    <a:pt x="4534115" y="0"/>
                    <a:pt x="4534115" y="0"/>
                  </a:cubicBezTo>
                </a:path>
              </a:pathLst>
            </a:custGeom>
            <a:solidFill>
              <a:srgbClr val="4BACC6"/>
            </a:solidFill>
          </p:spPr>
          <p:txBody>
            <a:bodyPr/>
            <a:lstStyle/>
            <a:p>
              <a:endParaRPr lang="es-CL"/>
            </a:p>
          </p:txBody>
        </p:sp>
      </p:grpSp>
      <p:grpSp>
        <p:nvGrpSpPr>
          <p:cNvPr id="24" name="Group 24"/>
          <p:cNvGrpSpPr/>
          <p:nvPr/>
        </p:nvGrpSpPr>
        <p:grpSpPr>
          <a:xfrm>
            <a:off x="663335" y="4014143"/>
            <a:ext cx="3527233" cy="1051390"/>
            <a:chOff x="0" y="0"/>
            <a:chExt cx="4534169" cy="1351536"/>
          </a:xfrm>
        </p:grpSpPr>
        <p:sp>
          <p:nvSpPr>
            <p:cNvPr id="25" name="Freeform 25"/>
            <p:cNvSpPr/>
            <p:nvPr/>
          </p:nvSpPr>
          <p:spPr>
            <a:xfrm>
              <a:off x="0" y="-127"/>
              <a:ext cx="4534247" cy="1351534"/>
            </a:xfrm>
            <a:custGeom>
              <a:avLst/>
              <a:gdLst/>
              <a:ahLst/>
              <a:cxnLst/>
              <a:rect l="l" t="t" r="r" b="b"/>
              <a:pathLst>
                <a:path w="4534247" h="1351534">
                  <a:moveTo>
                    <a:pt x="0" y="127"/>
                  </a:moveTo>
                  <a:cubicBezTo>
                    <a:pt x="0" y="96647"/>
                    <a:pt x="0" y="96647"/>
                    <a:pt x="0" y="96647"/>
                  </a:cubicBezTo>
                  <a:cubicBezTo>
                    <a:pt x="0" y="386207"/>
                    <a:pt x="246020" y="643636"/>
                    <a:pt x="562312" y="643636"/>
                  </a:cubicBezTo>
                  <a:cubicBezTo>
                    <a:pt x="1862822" y="643636"/>
                    <a:pt x="1862822" y="643636"/>
                    <a:pt x="1862822" y="643636"/>
                  </a:cubicBezTo>
                  <a:cubicBezTo>
                    <a:pt x="2319796" y="1351534"/>
                    <a:pt x="2319796" y="1351534"/>
                    <a:pt x="2319796" y="1351534"/>
                  </a:cubicBezTo>
                  <a:cubicBezTo>
                    <a:pt x="2776770" y="643636"/>
                    <a:pt x="2776770" y="643636"/>
                    <a:pt x="2776770" y="643636"/>
                  </a:cubicBezTo>
                  <a:cubicBezTo>
                    <a:pt x="4534247" y="643636"/>
                    <a:pt x="4534247" y="643636"/>
                    <a:pt x="4534247" y="643636"/>
                  </a:cubicBezTo>
                  <a:cubicBezTo>
                    <a:pt x="4534247" y="0"/>
                    <a:pt x="4534247" y="0"/>
                    <a:pt x="4534247" y="0"/>
                  </a:cubicBezTo>
                  <a:lnTo>
                    <a:pt x="0" y="0"/>
                  </a:lnTo>
                  <a:close/>
                </a:path>
              </a:pathLst>
            </a:custGeom>
            <a:solidFill>
              <a:srgbClr val="9BD9E4"/>
            </a:solidFill>
          </p:spPr>
          <p:txBody>
            <a:bodyPr/>
            <a:lstStyle/>
            <a:p>
              <a:endParaRPr lang="es-CL"/>
            </a:p>
          </p:txBody>
        </p:sp>
      </p:grpSp>
      <p:grpSp>
        <p:nvGrpSpPr>
          <p:cNvPr id="26" name="Group 26"/>
          <p:cNvGrpSpPr/>
          <p:nvPr/>
        </p:nvGrpSpPr>
        <p:grpSpPr>
          <a:xfrm>
            <a:off x="1341986" y="6589742"/>
            <a:ext cx="2296148" cy="2209483"/>
            <a:chOff x="0" y="0"/>
            <a:chExt cx="604747" cy="581922"/>
          </a:xfrm>
        </p:grpSpPr>
        <p:sp>
          <p:nvSpPr>
            <p:cNvPr id="27" name="Freeform 27"/>
            <p:cNvSpPr/>
            <p:nvPr/>
          </p:nvSpPr>
          <p:spPr>
            <a:xfrm>
              <a:off x="0" y="0"/>
              <a:ext cx="604747" cy="581922"/>
            </a:xfrm>
            <a:custGeom>
              <a:avLst/>
              <a:gdLst/>
              <a:ahLst/>
              <a:cxnLst/>
              <a:rect l="l" t="t" r="r" b="b"/>
              <a:pathLst>
                <a:path w="604747" h="581922">
                  <a:moveTo>
                    <a:pt x="171957" y="0"/>
                  </a:moveTo>
                  <a:lnTo>
                    <a:pt x="432790" y="0"/>
                  </a:lnTo>
                  <a:cubicBezTo>
                    <a:pt x="527759" y="0"/>
                    <a:pt x="604747" y="76988"/>
                    <a:pt x="604747" y="171957"/>
                  </a:cubicBezTo>
                  <a:lnTo>
                    <a:pt x="604747" y="409965"/>
                  </a:lnTo>
                  <a:cubicBezTo>
                    <a:pt x="604747" y="504934"/>
                    <a:pt x="527759" y="581922"/>
                    <a:pt x="432790" y="581922"/>
                  </a:cubicBezTo>
                  <a:lnTo>
                    <a:pt x="171957" y="581922"/>
                  </a:lnTo>
                  <a:cubicBezTo>
                    <a:pt x="76988" y="581922"/>
                    <a:pt x="0" y="504934"/>
                    <a:pt x="0" y="409965"/>
                  </a:cubicBezTo>
                  <a:lnTo>
                    <a:pt x="0" y="171957"/>
                  </a:lnTo>
                  <a:cubicBezTo>
                    <a:pt x="0" y="76988"/>
                    <a:pt x="76988" y="0"/>
                    <a:pt x="171957" y="0"/>
                  </a:cubicBezTo>
                  <a:close/>
                </a:path>
              </a:pathLst>
            </a:custGeom>
            <a:solidFill>
              <a:srgbClr val="FFFFFF"/>
            </a:solidFill>
          </p:spPr>
          <p:txBody>
            <a:bodyPr/>
            <a:lstStyle/>
            <a:p>
              <a:endParaRPr lang="es-CL"/>
            </a:p>
          </p:txBody>
        </p:sp>
        <p:sp>
          <p:nvSpPr>
            <p:cNvPr id="28" name="TextBox 28"/>
            <p:cNvSpPr txBox="1"/>
            <p:nvPr/>
          </p:nvSpPr>
          <p:spPr>
            <a:xfrm>
              <a:off x="0" y="-19050"/>
              <a:ext cx="604747" cy="600972"/>
            </a:xfrm>
            <a:prstGeom prst="rect">
              <a:avLst/>
            </a:prstGeom>
          </p:spPr>
          <p:txBody>
            <a:bodyPr lIns="50800" tIns="50800" rIns="50800" bIns="50800" rtlCol="0" anchor="ctr"/>
            <a:lstStyle/>
            <a:p>
              <a:pPr algn="ctr">
                <a:lnSpc>
                  <a:spcPts val="2859"/>
                </a:lnSpc>
              </a:pPr>
              <a:endParaRPr/>
            </a:p>
          </p:txBody>
        </p:sp>
      </p:grpSp>
      <p:grpSp>
        <p:nvGrpSpPr>
          <p:cNvPr id="29" name="Group 29"/>
          <p:cNvGrpSpPr/>
          <p:nvPr/>
        </p:nvGrpSpPr>
        <p:grpSpPr>
          <a:xfrm>
            <a:off x="4630532" y="6589742"/>
            <a:ext cx="2296148" cy="2209483"/>
            <a:chOff x="0" y="0"/>
            <a:chExt cx="604747" cy="581922"/>
          </a:xfrm>
        </p:grpSpPr>
        <p:sp>
          <p:nvSpPr>
            <p:cNvPr id="30" name="Freeform 30"/>
            <p:cNvSpPr/>
            <p:nvPr/>
          </p:nvSpPr>
          <p:spPr>
            <a:xfrm>
              <a:off x="0" y="0"/>
              <a:ext cx="604747" cy="581922"/>
            </a:xfrm>
            <a:custGeom>
              <a:avLst/>
              <a:gdLst/>
              <a:ahLst/>
              <a:cxnLst/>
              <a:rect l="l" t="t" r="r" b="b"/>
              <a:pathLst>
                <a:path w="604747" h="581922">
                  <a:moveTo>
                    <a:pt x="171957" y="0"/>
                  </a:moveTo>
                  <a:lnTo>
                    <a:pt x="432790" y="0"/>
                  </a:lnTo>
                  <a:cubicBezTo>
                    <a:pt x="527759" y="0"/>
                    <a:pt x="604747" y="76988"/>
                    <a:pt x="604747" y="171957"/>
                  </a:cubicBezTo>
                  <a:lnTo>
                    <a:pt x="604747" y="409965"/>
                  </a:lnTo>
                  <a:cubicBezTo>
                    <a:pt x="604747" y="504934"/>
                    <a:pt x="527759" y="581922"/>
                    <a:pt x="432790" y="581922"/>
                  </a:cubicBezTo>
                  <a:lnTo>
                    <a:pt x="171957" y="581922"/>
                  </a:lnTo>
                  <a:cubicBezTo>
                    <a:pt x="76988" y="581922"/>
                    <a:pt x="0" y="504934"/>
                    <a:pt x="0" y="409965"/>
                  </a:cubicBezTo>
                  <a:lnTo>
                    <a:pt x="0" y="171957"/>
                  </a:lnTo>
                  <a:cubicBezTo>
                    <a:pt x="0" y="76988"/>
                    <a:pt x="76988" y="0"/>
                    <a:pt x="171957" y="0"/>
                  </a:cubicBezTo>
                  <a:close/>
                </a:path>
              </a:pathLst>
            </a:custGeom>
            <a:solidFill>
              <a:srgbClr val="FFFFFF"/>
            </a:solidFill>
          </p:spPr>
          <p:txBody>
            <a:bodyPr/>
            <a:lstStyle/>
            <a:p>
              <a:endParaRPr lang="es-CL"/>
            </a:p>
          </p:txBody>
        </p:sp>
        <p:sp>
          <p:nvSpPr>
            <p:cNvPr id="31" name="TextBox 31"/>
            <p:cNvSpPr txBox="1"/>
            <p:nvPr/>
          </p:nvSpPr>
          <p:spPr>
            <a:xfrm>
              <a:off x="0" y="-19050"/>
              <a:ext cx="604747" cy="600972"/>
            </a:xfrm>
            <a:prstGeom prst="rect">
              <a:avLst/>
            </a:prstGeom>
          </p:spPr>
          <p:txBody>
            <a:bodyPr lIns="50800" tIns="50800" rIns="50800" bIns="50800" rtlCol="0" anchor="ctr"/>
            <a:lstStyle/>
            <a:p>
              <a:pPr algn="ctr">
                <a:lnSpc>
                  <a:spcPts val="2859"/>
                </a:lnSpc>
              </a:pPr>
              <a:endParaRPr/>
            </a:p>
          </p:txBody>
        </p:sp>
      </p:grpSp>
      <p:grpSp>
        <p:nvGrpSpPr>
          <p:cNvPr id="32" name="Group 32"/>
          <p:cNvGrpSpPr/>
          <p:nvPr/>
        </p:nvGrpSpPr>
        <p:grpSpPr>
          <a:xfrm>
            <a:off x="7571740" y="6561057"/>
            <a:ext cx="2296148" cy="2209483"/>
            <a:chOff x="0" y="0"/>
            <a:chExt cx="604747" cy="581922"/>
          </a:xfrm>
        </p:grpSpPr>
        <p:sp>
          <p:nvSpPr>
            <p:cNvPr id="33" name="Freeform 33"/>
            <p:cNvSpPr/>
            <p:nvPr/>
          </p:nvSpPr>
          <p:spPr>
            <a:xfrm>
              <a:off x="0" y="0"/>
              <a:ext cx="604747" cy="581922"/>
            </a:xfrm>
            <a:custGeom>
              <a:avLst/>
              <a:gdLst/>
              <a:ahLst/>
              <a:cxnLst/>
              <a:rect l="l" t="t" r="r" b="b"/>
              <a:pathLst>
                <a:path w="604747" h="581922">
                  <a:moveTo>
                    <a:pt x="171957" y="0"/>
                  </a:moveTo>
                  <a:lnTo>
                    <a:pt x="432790" y="0"/>
                  </a:lnTo>
                  <a:cubicBezTo>
                    <a:pt x="527759" y="0"/>
                    <a:pt x="604747" y="76988"/>
                    <a:pt x="604747" y="171957"/>
                  </a:cubicBezTo>
                  <a:lnTo>
                    <a:pt x="604747" y="409965"/>
                  </a:lnTo>
                  <a:cubicBezTo>
                    <a:pt x="604747" y="504934"/>
                    <a:pt x="527759" y="581922"/>
                    <a:pt x="432790" y="581922"/>
                  </a:cubicBezTo>
                  <a:lnTo>
                    <a:pt x="171957" y="581922"/>
                  </a:lnTo>
                  <a:cubicBezTo>
                    <a:pt x="76988" y="581922"/>
                    <a:pt x="0" y="504934"/>
                    <a:pt x="0" y="409965"/>
                  </a:cubicBezTo>
                  <a:lnTo>
                    <a:pt x="0" y="171957"/>
                  </a:lnTo>
                  <a:cubicBezTo>
                    <a:pt x="0" y="76988"/>
                    <a:pt x="76988" y="0"/>
                    <a:pt x="171957" y="0"/>
                  </a:cubicBezTo>
                  <a:close/>
                </a:path>
              </a:pathLst>
            </a:custGeom>
            <a:solidFill>
              <a:srgbClr val="FFFFFF"/>
            </a:solidFill>
          </p:spPr>
          <p:txBody>
            <a:bodyPr/>
            <a:lstStyle/>
            <a:p>
              <a:endParaRPr lang="es-CL"/>
            </a:p>
          </p:txBody>
        </p:sp>
        <p:sp>
          <p:nvSpPr>
            <p:cNvPr id="34" name="TextBox 34"/>
            <p:cNvSpPr txBox="1"/>
            <p:nvPr/>
          </p:nvSpPr>
          <p:spPr>
            <a:xfrm>
              <a:off x="0" y="-19050"/>
              <a:ext cx="604747" cy="600972"/>
            </a:xfrm>
            <a:prstGeom prst="rect">
              <a:avLst/>
            </a:prstGeom>
          </p:spPr>
          <p:txBody>
            <a:bodyPr lIns="50800" tIns="50800" rIns="50800" bIns="50800" rtlCol="0" anchor="ctr"/>
            <a:lstStyle/>
            <a:p>
              <a:pPr algn="ctr">
                <a:lnSpc>
                  <a:spcPts val="2859"/>
                </a:lnSpc>
              </a:pPr>
              <a:endParaRPr/>
            </a:p>
          </p:txBody>
        </p:sp>
      </p:grpSp>
      <p:grpSp>
        <p:nvGrpSpPr>
          <p:cNvPr id="35" name="Group 35"/>
          <p:cNvGrpSpPr/>
          <p:nvPr/>
        </p:nvGrpSpPr>
        <p:grpSpPr>
          <a:xfrm>
            <a:off x="10972878" y="6589742"/>
            <a:ext cx="2296148" cy="2209483"/>
            <a:chOff x="0" y="0"/>
            <a:chExt cx="604747" cy="581922"/>
          </a:xfrm>
        </p:grpSpPr>
        <p:sp>
          <p:nvSpPr>
            <p:cNvPr id="36" name="Freeform 36"/>
            <p:cNvSpPr/>
            <p:nvPr/>
          </p:nvSpPr>
          <p:spPr>
            <a:xfrm>
              <a:off x="0" y="0"/>
              <a:ext cx="604747" cy="581922"/>
            </a:xfrm>
            <a:custGeom>
              <a:avLst/>
              <a:gdLst/>
              <a:ahLst/>
              <a:cxnLst/>
              <a:rect l="l" t="t" r="r" b="b"/>
              <a:pathLst>
                <a:path w="604747" h="581922">
                  <a:moveTo>
                    <a:pt x="171957" y="0"/>
                  </a:moveTo>
                  <a:lnTo>
                    <a:pt x="432790" y="0"/>
                  </a:lnTo>
                  <a:cubicBezTo>
                    <a:pt x="527759" y="0"/>
                    <a:pt x="604747" y="76988"/>
                    <a:pt x="604747" y="171957"/>
                  </a:cubicBezTo>
                  <a:lnTo>
                    <a:pt x="604747" y="409965"/>
                  </a:lnTo>
                  <a:cubicBezTo>
                    <a:pt x="604747" y="504934"/>
                    <a:pt x="527759" y="581922"/>
                    <a:pt x="432790" y="581922"/>
                  </a:cubicBezTo>
                  <a:lnTo>
                    <a:pt x="171957" y="581922"/>
                  </a:lnTo>
                  <a:cubicBezTo>
                    <a:pt x="76988" y="581922"/>
                    <a:pt x="0" y="504934"/>
                    <a:pt x="0" y="409965"/>
                  </a:cubicBezTo>
                  <a:lnTo>
                    <a:pt x="0" y="171957"/>
                  </a:lnTo>
                  <a:cubicBezTo>
                    <a:pt x="0" y="76988"/>
                    <a:pt x="76988" y="0"/>
                    <a:pt x="171957" y="0"/>
                  </a:cubicBezTo>
                  <a:close/>
                </a:path>
              </a:pathLst>
            </a:custGeom>
            <a:solidFill>
              <a:srgbClr val="FFFFFF"/>
            </a:solidFill>
          </p:spPr>
          <p:txBody>
            <a:bodyPr/>
            <a:lstStyle/>
            <a:p>
              <a:endParaRPr lang="es-CL"/>
            </a:p>
          </p:txBody>
        </p:sp>
        <p:sp>
          <p:nvSpPr>
            <p:cNvPr id="37" name="TextBox 37"/>
            <p:cNvSpPr txBox="1"/>
            <p:nvPr/>
          </p:nvSpPr>
          <p:spPr>
            <a:xfrm>
              <a:off x="0" y="-19050"/>
              <a:ext cx="604747" cy="600972"/>
            </a:xfrm>
            <a:prstGeom prst="rect">
              <a:avLst/>
            </a:prstGeom>
          </p:spPr>
          <p:txBody>
            <a:bodyPr lIns="50800" tIns="50800" rIns="50800" bIns="50800" rtlCol="0" anchor="ctr"/>
            <a:lstStyle/>
            <a:p>
              <a:pPr algn="ctr">
                <a:lnSpc>
                  <a:spcPts val="2859"/>
                </a:lnSpc>
              </a:pPr>
              <a:endParaRPr/>
            </a:p>
          </p:txBody>
        </p:sp>
      </p:grpSp>
      <p:grpSp>
        <p:nvGrpSpPr>
          <p:cNvPr id="38" name="Group 38"/>
          <p:cNvGrpSpPr/>
          <p:nvPr/>
        </p:nvGrpSpPr>
        <p:grpSpPr>
          <a:xfrm>
            <a:off x="14459740" y="6561057"/>
            <a:ext cx="2296148" cy="2209483"/>
            <a:chOff x="0" y="0"/>
            <a:chExt cx="604747" cy="581922"/>
          </a:xfrm>
        </p:grpSpPr>
        <p:sp>
          <p:nvSpPr>
            <p:cNvPr id="39" name="Freeform 39"/>
            <p:cNvSpPr/>
            <p:nvPr/>
          </p:nvSpPr>
          <p:spPr>
            <a:xfrm>
              <a:off x="0" y="0"/>
              <a:ext cx="604747" cy="581922"/>
            </a:xfrm>
            <a:custGeom>
              <a:avLst/>
              <a:gdLst/>
              <a:ahLst/>
              <a:cxnLst/>
              <a:rect l="l" t="t" r="r" b="b"/>
              <a:pathLst>
                <a:path w="604747" h="581922">
                  <a:moveTo>
                    <a:pt x="171957" y="0"/>
                  </a:moveTo>
                  <a:lnTo>
                    <a:pt x="432790" y="0"/>
                  </a:lnTo>
                  <a:cubicBezTo>
                    <a:pt x="527759" y="0"/>
                    <a:pt x="604747" y="76988"/>
                    <a:pt x="604747" y="171957"/>
                  </a:cubicBezTo>
                  <a:lnTo>
                    <a:pt x="604747" y="409965"/>
                  </a:lnTo>
                  <a:cubicBezTo>
                    <a:pt x="604747" y="504934"/>
                    <a:pt x="527759" y="581922"/>
                    <a:pt x="432790" y="581922"/>
                  </a:cubicBezTo>
                  <a:lnTo>
                    <a:pt x="171957" y="581922"/>
                  </a:lnTo>
                  <a:cubicBezTo>
                    <a:pt x="76988" y="581922"/>
                    <a:pt x="0" y="504934"/>
                    <a:pt x="0" y="409965"/>
                  </a:cubicBezTo>
                  <a:lnTo>
                    <a:pt x="0" y="171957"/>
                  </a:lnTo>
                  <a:cubicBezTo>
                    <a:pt x="0" y="76988"/>
                    <a:pt x="76988" y="0"/>
                    <a:pt x="171957" y="0"/>
                  </a:cubicBezTo>
                  <a:close/>
                </a:path>
              </a:pathLst>
            </a:custGeom>
            <a:solidFill>
              <a:srgbClr val="FFFFFF"/>
            </a:solidFill>
          </p:spPr>
          <p:txBody>
            <a:bodyPr/>
            <a:lstStyle/>
            <a:p>
              <a:endParaRPr lang="es-CL"/>
            </a:p>
          </p:txBody>
        </p:sp>
        <p:sp>
          <p:nvSpPr>
            <p:cNvPr id="40" name="TextBox 40"/>
            <p:cNvSpPr txBox="1"/>
            <p:nvPr/>
          </p:nvSpPr>
          <p:spPr>
            <a:xfrm>
              <a:off x="0" y="-19050"/>
              <a:ext cx="604747" cy="600972"/>
            </a:xfrm>
            <a:prstGeom prst="rect">
              <a:avLst/>
            </a:prstGeom>
          </p:spPr>
          <p:txBody>
            <a:bodyPr lIns="50800" tIns="50800" rIns="50800" bIns="50800" rtlCol="0" anchor="ctr"/>
            <a:lstStyle/>
            <a:p>
              <a:pPr algn="ctr">
                <a:lnSpc>
                  <a:spcPts val="2859"/>
                </a:lnSpc>
              </a:pPr>
              <a:endParaRPr/>
            </a:p>
          </p:txBody>
        </p:sp>
      </p:grpSp>
      <p:sp>
        <p:nvSpPr>
          <p:cNvPr id="41" name="Freeform 41"/>
          <p:cNvSpPr/>
          <p:nvPr/>
        </p:nvSpPr>
        <p:spPr>
          <a:xfrm>
            <a:off x="15205730" y="5322235"/>
            <a:ext cx="750747" cy="844399"/>
          </a:xfrm>
          <a:custGeom>
            <a:avLst/>
            <a:gdLst/>
            <a:ahLst/>
            <a:cxnLst/>
            <a:rect l="l" t="t" r="r" b="b"/>
            <a:pathLst>
              <a:path w="750747" h="844399">
                <a:moveTo>
                  <a:pt x="0" y="0"/>
                </a:moveTo>
                <a:lnTo>
                  <a:pt x="750747" y="0"/>
                </a:lnTo>
                <a:lnTo>
                  <a:pt x="750747" y="844399"/>
                </a:lnTo>
                <a:lnTo>
                  <a:pt x="0" y="8443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sp>
        <p:nvSpPr>
          <p:cNvPr id="42" name="Freeform 42"/>
          <p:cNvSpPr/>
          <p:nvPr/>
        </p:nvSpPr>
        <p:spPr>
          <a:xfrm>
            <a:off x="2084569" y="5422146"/>
            <a:ext cx="810983" cy="810983"/>
          </a:xfrm>
          <a:custGeom>
            <a:avLst/>
            <a:gdLst/>
            <a:ahLst/>
            <a:cxnLst/>
            <a:rect l="l" t="t" r="r" b="b"/>
            <a:pathLst>
              <a:path w="810983" h="810983">
                <a:moveTo>
                  <a:pt x="0" y="0"/>
                </a:moveTo>
                <a:lnTo>
                  <a:pt x="810982" y="0"/>
                </a:lnTo>
                <a:lnTo>
                  <a:pt x="810982" y="810983"/>
                </a:lnTo>
                <a:lnTo>
                  <a:pt x="0" y="8109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a:p>
        </p:txBody>
      </p:sp>
      <p:sp>
        <p:nvSpPr>
          <p:cNvPr id="43" name="Freeform 43"/>
          <p:cNvSpPr/>
          <p:nvPr/>
        </p:nvSpPr>
        <p:spPr>
          <a:xfrm>
            <a:off x="8163011" y="5331445"/>
            <a:ext cx="992384" cy="992384"/>
          </a:xfrm>
          <a:custGeom>
            <a:avLst/>
            <a:gdLst/>
            <a:ahLst/>
            <a:cxnLst/>
            <a:rect l="l" t="t" r="r" b="b"/>
            <a:pathLst>
              <a:path w="992384" h="992384">
                <a:moveTo>
                  <a:pt x="0" y="0"/>
                </a:moveTo>
                <a:lnTo>
                  <a:pt x="992384" y="0"/>
                </a:lnTo>
                <a:lnTo>
                  <a:pt x="992384" y="992385"/>
                </a:lnTo>
                <a:lnTo>
                  <a:pt x="0" y="992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L"/>
          </a:p>
        </p:txBody>
      </p:sp>
      <p:sp>
        <p:nvSpPr>
          <p:cNvPr id="44" name="Freeform 44"/>
          <p:cNvSpPr/>
          <p:nvPr/>
        </p:nvSpPr>
        <p:spPr>
          <a:xfrm>
            <a:off x="5376389" y="5422146"/>
            <a:ext cx="804434" cy="852405"/>
          </a:xfrm>
          <a:custGeom>
            <a:avLst/>
            <a:gdLst/>
            <a:ahLst/>
            <a:cxnLst/>
            <a:rect l="l" t="t" r="r" b="b"/>
            <a:pathLst>
              <a:path w="804434" h="852405">
                <a:moveTo>
                  <a:pt x="0" y="0"/>
                </a:moveTo>
                <a:lnTo>
                  <a:pt x="804434" y="0"/>
                </a:lnTo>
                <a:lnTo>
                  <a:pt x="804434" y="852405"/>
                </a:lnTo>
                <a:lnTo>
                  <a:pt x="0" y="852405"/>
                </a:lnTo>
                <a:lnTo>
                  <a:pt x="0" y="0"/>
                </a:lnTo>
                <a:close/>
              </a:path>
            </a:pathLst>
          </a:custGeom>
          <a:blipFill>
            <a:blip r:embed="rId10"/>
            <a:stretch>
              <a:fillRect/>
            </a:stretch>
          </a:blipFill>
        </p:spPr>
        <p:txBody>
          <a:bodyPr/>
          <a:lstStyle/>
          <a:p>
            <a:endParaRPr lang="es-CL"/>
          </a:p>
        </p:txBody>
      </p:sp>
      <p:sp>
        <p:nvSpPr>
          <p:cNvPr id="45" name="Freeform 45"/>
          <p:cNvSpPr/>
          <p:nvPr/>
        </p:nvSpPr>
        <p:spPr>
          <a:xfrm>
            <a:off x="11681678" y="5445283"/>
            <a:ext cx="878547" cy="878547"/>
          </a:xfrm>
          <a:custGeom>
            <a:avLst/>
            <a:gdLst/>
            <a:ahLst/>
            <a:cxnLst/>
            <a:rect l="l" t="t" r="r" b="b"/>
            <a:pathLst>
              <a:path w="878547" h="878547">
                <a:moveTo>
                  <a:pt x="0" y="0"/>
                </a:moveTo>
                <a:lnTo>
                  <a:pt x="878547" y="0"/>
                </a:lnTo>
                <a:lnTo>
                  <a:pt x="878547" y="878547"/>
                </a:lnTo>
                <a:lnTo>
                  <a:pt x="0" y="878547"/>
                </a:lnTo>
                <a:lnTo>
                  <a:pt x="0" y="0"/>
                </a:lnTo>
                <a:close/>
              </a:path>
            </a:pathLst>
          </a:custGeom>
          <a:blipFill>
            <a:blip r:embed="rId11"/>
            <a:stretch>
              <a:fillRect/>
            </a:stretch>
          </a:blipFill>
        </p:spPr>
        <p:txBody>
          <a:bodyPr/>
          <a:lstStyle/>
          <a:p>
            <a:endParaRPr lang="es-CL"/>
          </a:p>
        </p:txBody>
      </p:sp>
      <p:sp>
        <p:nvSpPr>
          <p:cNvPr id="46" name="TextBox 46"/>
          <p:cNvSpPr txBox="1"/>
          <p:nvPr/>
        </p:nvSpPr>
        <p:spPr>
          <a:xfrm>
            <a:off x="874081" y="3693820"/>
            <a:ext cx="3231958" cy="588471"/>
          </a:xfrm>
          <a:prstGeom prst="rect">
            <a:avLst/>
          </a:prstGeom>
        </p:spPr>
        <p:txBody>
          <a:bodyPr lIns="0" tIns="0" rIns="0" bIns="0" rtlCol="0" anchor="t">
            <a:spAutoFit/>
          </a:bodyPr>
          <a:lstStyle/>
          <a:p>
            <a:pPr marL="0" lvl="0" indent="0" algn="ctr">
              <a:lnSpc>
                <a:spcPts val="4725"/>
              </a:lnSpc>
              <a:spcBef>
                <a:spcPct val="0"/>
              </a:spcBef>
            </a:pPr>
            <a:r>
              <a:rPr lang="en-US" sz="3424" b="1" spc="335">
                <a:solidFill>
                  <a:srgbClr val="000000"/>
                </a:solidFill>
                <a:latin typeface="TT Drugs Bold"/>
                <a:ea typeface="TT Drugs Bold"/>
                <a:cs typeface="TT Drugs Bold"/>
                <a:sym typeface="TT Drugs Bold"/>
              </a:rPr>
              <a:t>PROYECTOS</a:t>
            </a:r>
          </a:p>
        </p:txBody>
      </p:sp>
      <p:sp>
        <p:nvSpPr>
          <p:cNvPr id="47" name="TextBox 47"/>
          <p:cNvSpPr txBox="1"/>
          <p:nvPr/>
        </p:nvSpPr>
        <p:spPr>
          <a:xfrm>
            <a:off x="4325229" y="3693918"/>
            <a:ext cx="2906754" cy="579044"/>
          </a:xfrm>
          <a:prstGeom prst="rect">
            <a:avLst/>
          </a:prstGeom>
        </p:spPr>
        <p:txBody>
          <a:bodyPr lIns="0" tIns="0" rIns="0" bIns="0" rtlCol="0" anchor="t">
            <a:spAutoFit/>
          </a:bodyPr>
          <a:lstStyle/>
          <a:p>
            <a:pPr marL="0" lvl="0" indent="0" algn="ctr">
              <a:lnSpc>
                <a:spcPts val="4719"/>
              </a:lnSpc>
              <a:spcBef>
                <a:spcPct val="0"/>
              </a:spcBef>
            </a:pPr>
            <a:r>
              <a:rPr lang="en-US" sz="3420" b="1" spc="335">
                <a:solidFill>
                  <a:srgbClr val="231F20"/>
                </a:solidFill>
                <a:latin typeface="TT Drugs Bold"/>
                <a:ea typeface="TT Drugs Bold"/>
                <a:cs typeface="TT Drugs Bold"/>
                <a:sym typeface="TT Drugs Bold"/>
              </a:rPr>
              <a:t>HISTORIAL</a:t>
            </a:r>
          </a:p>
        </p:txBody>
      </p:sp>
      <p:sp>
        <p:nvSpPr>
          <p:cNvPr id="48" name="TextBox 48"/>
          <p:cNvSpPr txBox="1"/>
          <p:nvPr/>
        </p:nvSpPr>
        <p:spPr>
          <a:xfrm>
            <a:off x="7450518" y="3701255"/>
            <a:ext cx="2417371" cy="588471"/>
          </a:xfrm>
          <a:prstGeom prst="rect">
            <a:avLst/>
          </a:prstGeom>
        </p:spPr>
        <p:txBody>
          <a:bodyPr lIns="0" tIns="0" rIns="0" bIns="0" rtlCol="0" anchor="t">
            <a:spAutoFit/>
          </a:bodyPr>
          <a:lstStyle/>
          <a:p>
            <a:pPr marL="0" lvl="0" indent="0" algn="ctr">
              <a:lnSpc>
                <a:spcPts val="4725"/>
              </a:lnSpc>
              <a:spcBef>
                <a:spcPct val="0"/>
              </a:spcBef>
            </a:pPr>
            <a:r>
              <a:rPr lang="en-US" sz="3424" b="1" spc="335">
                <a:solidFill>
                  <a:srgbClr val="231F20"/>
                </a:solidFill>
                <a:latin typeface="TT Drugs Bold"/>
                <a:ea typeface="TT Drugs Bold"/>
                <a:cs typeface="TT Drugs Bold"/>
                <a:sym typeface="TT Drugs Bold"/>
              </a:rPr>
              <a:t>CLUSTER</a:t>
            </a:r>
          </a:p>
        </p:txBody>
      </p:sp>
      <p:sp>
        <p:nvSpPr>
          <p:cNvPr id="49" name="TextBox 49"/>
          <p:cNvSpPr txBox="1"/>
          <p:nvPr/>
        </p:nvSpPr>
        <p:spPr>
          <a:xfrm>
            <a:off x="10086964" y="3697587"/>
            <a:ext cx="4067976" cy="579044"/>
          </a:xfrm>
          <a:prstGeom prst="rect">
            <a:avLst/>
          </a:prstGeom>
        </p:spPr>
        <p:txBody>
          <a:bodyPr lIns="0" tIns="0" rIns="0" bIns="0" rtlCol="0" anchor="t">
            <a:spAutoFit/>
          </a:bodyPr>
          <a:lstStyle/>
          <a:p>
            <a:pPr marL="0" lvl="0" indent="0" algn="ctr">
              <a:lnSpc>
                <a:spcPts val="4719"/>
              </a:lnSpc>
              <a:spcBef>
                <a:spcPct val="0"/>
              </a:spcBef>
            </a:pPr>
            <a:r>
              <a:rPr lang="en-US" sz="3420" b="1" spc="335">
                <a:solidFill>
                  <a:srgbClr val="231F20"/>
                </a:solidFill>
                <a:latin typeface="TT Drugs Bold"/>
                <a:ea typeface="TT Drugs Bold"/>
                <a:cs typeface="TT Drugs Bold"/>
                <a:sym typeface="TT Drugs Bold"/>
              </a:rPr>
              <a:t>PARAMETROS</a:t>
            </a:r>
          </a:p>
        </p:txBody>
      </p:sp>
      <p:sp>
        <p:nvSpPr>
          <p:cNvPr id="50" name="TextBox 50"/>
          <p:cNvSpPr txBox="1"/>
          <p:nvPr/>
        </p:nvSpPr>
        <p:spPr>
          <a:xfrm>
            <a:off x="14459740" y="3710731"/>
            <a:ext cx="2851662" cy="579044"/>
          </a:xfrm>
          <a:prstGeom prst="rect">
            <a:avLst/>
          </a:prstGeom>
        </p:spPr>
        <p:txBody>
          <a:bodyPr lIns="0" tIns="0" rIns="0" bIns="0" rtlCol="0" anchor="t">
            <a:spAutoFit/>
          </a:bodyPr>
          <a:lstStyle/>
          <a:p>
            <a:pPr marL="0" lvl="0" indent="0" algn="ctr">
              <a:lnSpc>
                <a:spcPts val="4719"/>
              </a:lnSpc>
              <a:spcBef>
                <a:spcPct val="0"/>
              </a:spcBef>
            </a:pPr>
            <a:r>
              <a:rPr lang="en-US" sz="3420" b="1" spc="335">
                <a:solidFill>
                  <a:srgbClr val="231F20"/>
                </a:solidFill>
                <a:latin typeface="TT Drugs Bold"/>
                <a:ea typeface="TT Drugs Bold"/>
                <a:cs typeface="TT Drugs Bold"/>
                <a:sym typeface="TT Drugs Bold"/>
              </a:rPr>
              <a:t>USUARIOS</a:t>
            </a:r>
          </a:p>
        </p:txBody>
      </p:sp>
      <p:sp>
        <p:nvSpPr>
          <p:cNvPr id="51" name="TextBox 51"/>
          <p:cNvSpPr txBox="1"/>
          <p:nvPr/>
        </p:nvSpPr>
        <p:spPr>
          <a:xfrm>
            <a:off x="4789103" y="7086903"/>
            <a:ext cx="1979006" cy="1167536"/>
          </a:xfrm>
          <a:prstGeom prst="rect">
            <a:avLst/>
          </a:prstGeom>
        </p:spPr>
        <p:txBody>
          <a:bodyPr lIns="0" tIns="0" rIns="0" bIns="0" rtlCol="0" anchor="t">
            <a:spAutoFit/>
          </a:bodyPr>
          <a:lstStyle/>
          <a:p>
            <a:pPr marL="0" lvl="0" indent="0" algn="ctr">
              <a:lnSpc>
                <a:spcPts val="3118"/>
              </a:lnSpc>
              <a:spcBef>
                <a:spcPct val="0"/>
              </a:spcBef>
            </a:pPr>
            <a:r>
              <a:rPr lang="en-US" sz="2259" spc="221">
                <a:solidFill>
                  <a:srgbClr val="231F20"/>
                </a:solidFill>
                <a:latin typeface="TT Drugs"/>
                <a:ea typeface="TT Drugs"/>
                <a:cs typeface="TT Drugs"/>
                <a:sym typeface="TT Drugs"/>
              </a:rPr>
              <a:t>Ver y Eliminar Historial</a:t>
            </a:r>
          </a:p>
        </p:txBody>
      </p:sp>
      <p:sp>
        <p:nvSpPr>
          <p:cNvPr id="52" name="TextBox 52"/>
          <p:cNvSpPr txBox="1"/>
          <p:nvPr/>
        </p:nvSpPr>
        <p:spPr>
          <a:xfrm>
            <a:off x="1341986" y="7147568"/>
            <a:ext cx="2296148" cy="777059"/>
          </a:xfrm>
          <a:prstGeom prst="rect">
            <a:avLst/>
          </a:prstGeom>
        </p:spPr>
        <p:txBody>
          <a:bodyPr lIns="0" tIns="0" rIns="0" bIns="0" rtlCol="0" anchor="t">
            <a:spAutoFit/>
          </a:bodyPr>
          <a:lstStyle/>
          <a:p>
            <a:pPr marL="0" lvl="0" indent="0" algn="ctr">
              <a:lnSpc>
                <a:spcPts val="3115"/>
              </a:lnSpc>
              <a:spcBef>
                <a:spcPct val="0"/>
              </a:spcBef>
            </a:pPr>
            <a:r>
              <a:rPr lang="en-US" sz="2257" spc="221">
                <a:solidFill>
                  <a:srgbClr val="231F20"/>
                </a:solidFill>
                <a:latin typeface="TT Drugs"/>
                <a:ea typeface="TT Drugs"/>
                <a:cs typeface="TT Drugs"/>
                <a:sym typeface="TT Drugs"/>
              </a:rPr>
              <a:t>Subir y ver proyectos</a:t>
            </a:r>
          </a:p>
        </p:txBody>
      </p:sp>
      <p:sp>
        <p:nvSpPr>
          <p:cNvPr id="53" name="TextBox 53"/>
          <p:cNvSpPr txBox="1"/>
          <p:nvPr/>
        </p:nvSpPr>
        <p:spPr>
          <a:xfrm>
            <a:off x="7730312" y="6696378"/>
            <a:ext cx="1979006" cy="1948586"/>
          </a:xfrm>
          <a:prstGeom prst="rect">
            <a:avLst/>
          </a:prstGeom>
        </p:spPr>
        <p:txBody>
          <a:bodyPr lIns="0" tIns="0" rIns="0" bIns="0" rtlCol="0" anchor="t">
            <a:spAutoFit/>
          </a:bodyPr>
          <a:lstStyle/>
          <a:p>
            <a:pPr marL="0" lvl="0" indent="0" algn="ctr">
              <a:lnSpc>
                <a:spcPts val="3118"/>
              </a:lnSpc>
              <a:spcBef>
                <a:spcPct val="0"/>
              </a:spcBef>
            </a:pPr>
            <a:r>
              <a:rPr lang="en-US" sz="2259" spc="221">
                <a:solidFill>
                  <a:srgbClr val="231F20"/>
                </a:solidFill>
                <a:latin typeface="TT Drugs"/>
                <a:ea typeface="TT Drugs"/>
                <a:cs typeface="TT Drugs"/>
                <a:sym typeface="TT Drugs"/>
              </a:rPr>
              <a:t>Solicitar asignación de horas por proyecto</a:t>
            </a:r>
          </a:p>
        </p:txBody>
      </p:sp>
      <p:sp>
        <p:nvSpPr>
          <p:cNvPr id="54" name="TextBox 54"/>
          <p:cNvSpPr txBox="1"/>
          <p:nvPr/>
        </p:nvSpPr>
        <p:spPr>
          <a:xfrm>
            <a:off x="11131449" y="7086903"/>
            <a:ext cx="1979006" cy="1167536"/>
          </a:xfrm>
          <a:prstGeom prst="rect">
            <a:avLst/>
          </a:prstGeom>
        </p:spPr>
        <p:txBody>
          <a:bodyPr lIns="0" tIns="0" rIns="0" bIns="0" rtlCol="0" anchor="t">
            <a:spAutoFit/>
          </a:bodyPr>
          <a:lstStyle/>
          <a:p>
            <a:pPr marL="0" lvl="0" indent="0" algn="ctr">
              <a:lnSpc>
                <a:spcPts val="3118"/>
              </a:lnSpc>
              <a:spcBef>
                <a:spcPct val="0"/>
              </a:spcBef>
            </a:pPr>
            <a:r>
              <a:rPr lang="en-US" sz="2259" spc="221">
                <a:solidFill>
                  <a:srgbClr val="231F20"/>
                </a:solidFill>
                <a:latin typeface="TT Drugs"/>
                <a:ea typeface="TT Drugs"/>
                <a:cs typeface="TT Drugs"/>
                <a:sym typeface="TT Drugs"/>
              </a:rPr>
              <a:t>Ver y Modificar Parámetros</a:t>
            </a:r>
          </a:p>
        </p:txBody>
      </p:sp>
      <p:sp>
        <p:nvSpPr>
          <p:cNvPr id="55" name="TextBox 55"/>
          <p:cNvSpPr txBox="1"/>
          <p:nvPr/>
        </p:nvSpPr>
        <p:spPr>
          <a:xfrm>
            <a:off x="14591601" y="6696378"/>
            <a:ext cx="1979006" cy="1948586"/>
          </a:xfrm>
          <a:prstGeom prst="rect">
            <a:avLst/>
          </a:prstGeom>
        </p:spPr>
        <p:txBody>
          <a:bodyPr lIns="0" tIns="0" rIns="0" bIns="0" rtlCol="0" anchor="t">
            <a:spAutoFit/>
          </a:bodyPr>
          <a:lstStyle/>
          <a:p>
            <a:pPr marL="0" lvl="0" indent="0" algn="ctr">
              <a:lnSpc>
                <a:spcPts val="3118"/>
              </a:lnSpc>
              <a:spcBef>
                <a:spcPct val="0"/>
              </a:spcBef>
            </a:pPr>
            <a:r>
              <a:rPr lang="en-US" sz="2259" spc="221">
                <a:solidFill>
                  <a:srgbClr val="231F20"/>
                </a:solidFill>
                <a:latin typeface="TT Drugs"/>
                <a:ea typeface="TT Drugs"/>
                <a:cs typeface="TT Drugs"/>
                <a:sym typeface="TT Drugs"/>
              </a:rPr>
              <a:t>Ver, modificar, crear y deshabilitar usuarios</a:t>
            </a:r>
          </a:p>
        </p:txBody>
      </p:sp>
      <p:sp>
        <p:nvSpPr>
          <p:cNvPr id="56" name="TextBox 56"/>
          <p:cNvSpPr txBox="1"/>
          <p:nvPr/>
        </p:nvSpPr>
        <p:spPr>
          <a:xfrm>
            <a:off x="1028700" y="1289925"/>
            <a:ext cx="16230600" cy="985465"/>
          </a:xfrm>
          <a:prstGeom prst="rect">
            <a:avLst/>
          </a:prstGeom>
        </p:spPr>
        <p:txBody>
          <a:bodyPr lIns="0" tIns="0" rIns="0" bIns="0" rtlCol="0" anchor="t">
            <a:spAutoFit/>
          </a:bodyPr>
          <a:lstStyle/>
          <a:p>
            <a:pPr algn="ctr">
              <a:lnSpc>
                <a:spcPts val="8022"/>
              </a:lnSpc>
            </a:pPr>
            <a:r>
              <a:rPr lang="en-US" sz="5813" spc="569">
                <a:solidFill>
                  <a:srgbClr val="231F20"/>
                </a:solidFill>
                <a:latin typeface="TT Drugs"/>
                <a:ea typeface="TT Drugs"/>
                <a:cs typeface="TT Drugs"/>
                <a:sym typeface="TT Drugs"/>
              </a:rPr>
              <a:t>Funcionalidades Principales</a:t>
            </a:r>
          </a:p>
        </p:txBody>
      </p:sp>
      <p:sp>
        <p:nvSpPr>
          <p:cNvPr id="57" name="Freeform 57"/>
          <p:cNvSpPr/>
          <p:nvPr/>
        </p:nvSpPr>
        <p:spPr>
          <a:xfrm>
            <a:off x="1028700" y="284711"/>
            <a:ext cx="3022722" cy="743989"/>
          </a:xfrm>
          <a:custGeom>
            <a:avLst/>
            <a:gdLst/>
            <a:ahLst/>
            <a:cxnLst/>
            <a:rect l="l" t="t" r="r" b="b"/>
            <a:pathLst>
              <a:path w="3022722" h="743989">
                <a:moveTo>
                  <a:pt x="0" y="0"/>
                </a:moveTo>
                <a:lnTo>
                  <a:pt x="3022722" y="0"/>
                </a:lnTo>
                <a:lnTo>
                  <a:pt x="3022722" y="743989"/>
                </a:lnTo>
                <a:lnTo>
                  <a:pt x="0" y="743989"/>
                </a:lnTo>
                <a:lnTo>
                  <a:pt x="0" y="0"/>
                </a:lnTo>
                <a:close/>
              </a:path>
            </a:pathLst>
          </a:custGeom>
          <a:blipFill>
            <a:blip r:embed="rId12">
              <a:alphaModFix amt="50000"/>
            </a:blip>
            <a:stretch>
              <a:fillRect/>
            </a:stretch>
          </a:blipFill>
        </p:spPr>
        <p:txBody>
          <a:bodyPr/>
          <a:lstStyle/>
          <a:p>
            <a:endParaRPr lang="es-CL"/>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048831"/>
            <a:chOff x="0" y="0"/>
            <a:chExt cx="4880466" cy="813633"/>
          </a:xfrm>
        </p:grpSpPr>
        <p:sp>
          <p:nvSpPr>
            <p:cNvPr id="3" name="Freeform 3"/>
            <p:cNvSpPr/>
            <p:nvPr/>
          </p:nvSpPr>
          <p:spPr>
            <a:xfrm>
              <a:off x="0" y="0"/>
              <a:ext cx="4880466" cy="813633"/>
            </a:xfrm>
            <a:custGeom>
              <a:avLst/>
              <a:gdLst/>
              <a:ahLst/>
              <a:cxnLst/>
              <a:rect l="l" t="t" r="r" b="b"/>
              <a:pathLst>
                <a:path w="4880466" h="813633">
                  <a:moveTo>
                    <a:pt x="1693" y="0"/>
                  </a:moveTo>
                  <a:lnTo>
                    <a:pt x="4878773" y="0"/>
                  </a:lnTo>
                  <a:cubicBezTo>
                    <a:pt x="4879222" y="0"/>
                    <a:pt x="4879653" y="178"/>
                    <a:pt x="4879970" y="496"/>
                  </a:cubicBezTo>
                  <a:cubicBezTo>
                    <a:pt x="4880288" y="814"/>
                    <a:pt x="4880466" y="1244"/>
                    <a:pt x="4880466" y="1693"/>
                  </a:cubicBezTo>
                  <a:lnTo>
                    <a:pt x="4880466" y="811939"/>
                  </a:lnTo>
                  <a:cubicBezTo>
                    <a:pt x="4880466" y="812389"/>
                    <a:pt x="4880288" y="812819"/>
                    <a:pt x="4879970" y="813137"/>
                  </a:cubicBezTo>
                  <a:cubicBezTo>
                    <a:pt x="4879653" y="813454"/>
                    <a:pt x="4879222" y="813633"/>
                    <a:pt x="4878773" y="813633"/>
                  </a:cubicBezTo>
                  <a:lnTo>
                    <a:pt x="1693" y="813633"/>
                  </a:lnTo>
                  <a:cubicBezTo>
                    <a:pt x="1244" y="813633"/>
                    <a:pt x="814" y="813454"/>
                    <a:pt x="496" y="813137"/>
                  </a:cubicBezTo>
                  <a:cubicBezTo>
                    <a:pt x="178" y="812819"/>
                    <a:pt x="0" y="812389"/>
                    <a:pt x="0" y="811939"/>
                  </a:cubicBezTo>
                  <a:lnTo>
                    <a:pt x="0" y="1693"/>
                  </a:lnTo>
                  <a:cubicBezTo>
                    <a:pt x="0" y="1244"/>
                    <a:pt x="178" y="814"/>
                    <a:pt x="496" y="496"/>
                  </a:cubicBezTo>
                  <a:cubicBezTo>
                    <a:pt x="814" y="178"/>
                    <a:pt x="1244" y="0"/>
                    <a:pt x="1693" y="0"/>
                  </a:cubicBezTo>
                  <a:close/>
                </a:path>
              </a:pathLst>
            </a:custGeom>
            <a:solidFill>
              <a:srgbClr val="BFE5EF"/>
            </a:solidFill>
            <a:ln cap="sq">
              <a:noFill/>
              <a:prstDash val="solid"/>
              <a:miter/>
            </a:ln>
          </p:spPr>
          <p:txBody>
            <a:bodyPr/>
            <a:lstStyle/>
            <a:p>
              <a:endParaRPr lang="es-CL"/>
            </a:p>
          </p:txBody>
        </p:sp>
        <p:sp>
          <p:nvSpPr>
            <p:cNvPr id="4" name="TextBox 4"/>
            <p:cNvSpPr txBox="1"/>
            <p:nvPr/>
          </p:nvSpPr>
          <p:spPr>
            <a:xfrm>
              <a:off x="0" y="-19050"/>
              <a:ext cx="4880466" cy="832683"/>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8406606" y="3346520"/>
            <a:ext cx="4221454" cy="725042"/>
            <a:chOff x="0" y="0"/>
            <a:chExt cx="1157513" cy="198805"/>
          </a:xfrm>
        </p:grpSpPr>
        <p:sp>
          <p:nvSpPr>
            <p:cNvPr id="6" name="Freeform 6"/>
            <p:cNvSpPr/>
            <p:nvPr/>
          </p:nvSpPr>
          <p:spPr>
            <a:xfrm>
              <a:off x="0" y="0"/>
              <a:ext cx="1157513" cy="198805"/>
            </a:xfrm>
            <a:custGeom>
              <a:avLst/>
              <a:gdLst/>
              <a:ahLst/>
              <a:cxnLst/>
              <a:rect l="l" t="t" r="r" b="b"/>
              <a:pathLst>
                <a:path w="1157513" h="198805">
                  <a:moveTo>
                    <a:pt x="7336" y="0"/>
                  </a:moveTo>
                  <a:lnTo>
                    <a:pt x="1150177" y="0"/>
                  </a:lnTo>
                  <a:cubicBezTo>
                    <a:pt x="1152123" y="0"/>
                    <a:pt x="1153989" y="773"/>
                    <a:pt x="1155365" y="2149"/>
                  </a:cubicBezTo>
                  <a:cubicBezTo>
                    <a:pt x="1156740" y="3524"/>
                    <a:pt x="1157513" y="5390"/>
                    <a:pt x="1157513" y="7336"/>
                  </a:cubicBezTo>
                  <a:lnTo>
                    <a:pt x="1157513" y="191469"/>
                  </a:lnTo>
                  <a:cubicBezTo>
                    <a:pt x="1157513" y="195521"/>
                    <a:pt x="1154229" y="198805"/>
                    <a:pt x="1150177" y="198805"/>
                  </a:cubicBezTo>
                  <a:lnTo>
                    <a:pt x="7336" y="198805"/>
                  </a:lnTo>
                  <a:cubicBezTo>
                    <a:pt x="5390" y="198805"/>
                    <a:pt x="3524" y="198032"/>
                    <a:pt x="2149" y="196656"/>
                  </a:cubicBezTo>
                  <a:cubicBezTo>
                    <a:pt x="773" y="195281"/>
                    <a:pt x="0" y="193415"/>
                    <a:pt x="0" y="191469"/>
                  </a:cubicBezTo>
                  <a:lnTo>
                    <a:pt x="0" y="7336"/>
                  </a:lnTo>
                  <a:cubicBezTo>
                    <a:pt x="0" y="5390"/>
                    <a:pt x="773" y="3524"/>
                    <a:pt x="2149" y="2149"/>
                  </a:cubicBezTo>
                  <a:cubicBezTo>
                    <a:pt x="3524" y="773"/>
                    <a:pt x="5390" y="0"/>
                    <a:pt x="7336" y="0"/>
                  </a:cubicBezTo>
                  <a:close/>
                </a:path>
              </a:pathLst>
            </a:custGeom>
            <a:solidFill>
              <a:srgbClr val="BFE5EF"/>
            </a:solidFill>
            <a:ln cap="sq">
              <a:noFill/>
              <a:prstDash val="solid"/>
              <a:miter/>
            </a:ln>
          </p:spPr>
          <p:txBody>
            <a:bodyPr/>
            <a:lstStyle/>
            <a:p>
              <a:endParaRPr lang="es-CL"/>
            </a:p>
          </p:txBody>
        </p:sp>
        <p:sp>
          <p:nvSpPr>
            <p:cNvPr id="7" name="TextBox 7"/>
            <p:cNvSpPr txBox="1"/>
            <p:nvPr/>
          </p:nvSpPr>
          <p:spPr>
            <a:xfrm>
              <a:off x="0" y="-19050"/>
              <a:ext cx="1157513" cy="217855"/>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Sprint Nº2</a:t>
              </a:r>
            </a:p>
          </p:txBody>
        </p:sp>
      </p:grpSp>
      <p:grpSp>
        <p:nvGrpSpPr>
          <p:cNvPr id="8" name="Group 8"/>
          <p:cNvGrpSpPr/>
          <p:nvPr/>
        </p:nvGrpSpPr>
        <p:grpSpPr>
          <a:xfrm>
            <a:off x="12809034" y="3346520"/>
            <a:ext cx="4173101" cy="725042"/>
            <a:chOff x="0" y="0"/>
            <a:chExt cx="1144255" cy="198805"/>
          </a:xfrm>
        </p:grpSpPr>
        <p:sp>
          <p:nvSpPr>
            <p:cNvPr id="9" name="Freeform 9"/>
            <p:cNvSpPr/>
            <p:nvPr/>
          </p:nvSpPr>
          <p:spPr>
            <a:xfrm>
              <a:off x="0" y="0"/>
              <a:ext cx="1144255" cy="198805"/>
            </a:xfrm>
            <a:custGeom>
              <a:avLst/>
              <a:gdLst/>
              <a:ahLst/>
              <a:cxnLst/>
              <a:rect l="l" t="t" r="r" b="b"/>
              <a:pathLst>
                <a:path w="1144255" h="198805">
                  <a:moveTo>
                    <a:pt x="7421" y="0"/>
                  </a:moveTo>
                  <a:lnTo>
                    <a:pt x="1136834" y="0"/>
                  </a:lnTo>
                  <a:cubicBezTo>
                    <a:pt x="1138802" y="0"/>
                    <a:pt x="1140690" y="782"/>
                    <a:pt x="1142082" y="2173"/>
                  </a:cubicBezTo>
                  <a:cubicBezTo>
                    <a:pt x="1143473" y="3565"/>
                    <a:pt x="1144255" y="5453"/>
                    <a:pt x="1144255" y="7421"/>
                  </a:cubicBezTo>
                  <a:lnTo>
                    <a:pt x="1144255" y="191384"/>
                  </a:lnTo>
                  <a:cubicBezTo>
                    <a:pt x="1144255" y="195483"/>
                    <a:pt x="1140933" y="198805"/>
                    <a:pt x="1136834" y="198805"/>
                  </a:cubicBezTo>
                  <a:lnTo>
                    <a:pt x="7421" y="198805"/>
                  </a:lnTo>
                  <a:cubicBezTo>
                    <a:pt x="5453" y="198805"/>
                    <a:pt x="3565" y="198023"/>
                    <a:pt x="2173" y="196631"/>
                  </a:cubicBezTo>
                  <a:cubicBezTo>
                    <a:pt x="782" y="195240"/>
                    <a:pt x="0" y="193352"/>
                    <a:pt x="0" y="191384"/>
                  </a:cubicBezTo>
                  <a:lnTo>
                    <a:pt x="0" y="7421"/>
                  </a:lnTo>
                  <a:cubicBezTo>
                    <a:pt x="0" y="5453"/>
                    <a:pt x="782" y="3565"/>
                    <a:pt x="2173" y="2173"/>
                  </a:cubicBezTo>
                  <a:cubicBezTo>
                    <a:pt x="3565" y="782"/>
                    <a:pt x="5453" y="0"/>
                    <a:pt x="7421" y="0"/>
                  </a:cubicBezTo>
                  <a:close/>
                </a:path>
              </a:pathLst>
            </a:custGeom>
            <a:solidFill>
              <a:srgbClr val="BFE5EF"/>
            </a:solidFill>
            <a:ln cap="sq">
              <a:noFill/>
              <a:prstDash val="solid"/>
              <a:miter/>
            </a:ln>
          </p:spPr>
          <p:txBody>
            <a:bodyPr/>
            <a:lstStyle/>
            <a:p>
              <a:endParaRPr lang="es-CL"/>
            </a:p>
          </p:txBody>
        </p:sp>
        <p:sp>
          <p:nvSpPr>
            <p:cNvPr id="10" name="TextBox 10"/>
            <p:cNvSpPr txBox="1"/>
            <p:nvPr/>
          </p:nvSpPr>
          <p:spPr>
            <a:xfrm>
              <a:off x="0" y="-19050"/>
              <a:ext cx="1144255" cy="217855"/>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Sprint Nº3</a:t>
              </a:r>
            </a:p>
          </p:txBody>
        </p:sp>
      </p:grpSp>
      <p:grpSp>
        <p:nvGrpSpPr>
          <p:cNvPr id="11" name="Group 11"/>
          <p:cNvGrpSpPr/>
          <p:nvPr/>
        </p:nvGrpSpPr>
        <p:grpSpPr>
          <a:xfrm>
            <a:off x="3973605" y="3346520"/>
            <a:ext cx="4252026" cy="725042"/>
            <a:chOff x="0" y="0"/>
            <a:chExt cx="1165896" cy="198805"/>
          </a:xfrm>
        </p:grpSpPr>
        <p:sp>
          <p:nvSpPr>
            <p:cNvPr id="12" name="Freeform 12"/>
            <p:cNvSpPr/>
            <p:nvPr/>
          </p:nvSpPr>
          <p:spPr>
            <a:xfrm>
              <a:off x="0" y="0"/>
              <a:ext cx="1165896" cy="198805"/>
            </a:xfrm>
            <a:custGeom>
              <a:avLst/>
              <a:gdLst/>
              <a:ahLst/>
              <a:cxnLst/>
              <a:rect l="l" t="t" r="r" b="b"/>
              <a:pathLst>
                <a:path w="1165896" h="198805">
                  <a:moveTo>
                    <a:pt x="7283" y="0"/>
                  </a:moveTo>
                  <a:lnTo>
                    <a:pt x="1158613" y="0"/>
                  </a:lnTo>
                  <a:cubicBezTo>
                    <a:pt x="1160545" y="0"/>
                    <a:pt x="1162397" y="767"/>
                    <a:pt x="1163763" y="2133"/>
                  </a:cubicBezTo>
                  <a:cubicBezTo>
                    <a:pt x="1165129" y="3499"/>
                    <a:pt x="1165896" y="5351"/>
                    <a:pt x="1165896" y="7283"/>
                  </a:cubicBezTo>
                  <a:lnTo>
                    <a:pt x="1165896" y="191522"/>
                  </a:lnTo>
                  <a:cubicBezTo>
                    <a:pt x="1165896" y="193454"/>
                    <a:pt x="1165129" y="195306"/>
                    <a:pt x="1163763" y="196672"/>
                  </a:cubicBezTo>
                  <a:cubicBezTo>
                    <a:pt x="1162397" y="198038"/>
                    <a:pt x="1160545" y="198805"/>
                    <a:pt x="1158613" y="198805"/>
                  </a:cubicBezTo>
                  <a:lnTo>
                    <a:pt x="7283" y="198805"/>
                  </a:lnTo>
                  <a:cubicBezTo>
                    <a:pt x="5351" y="198805"/>
                    <a:pt x="3499" y="198038"/>
                    <a:pt x="2133" y="196672"/>
                  </a:cubicBezTo>
                  <a:cubicBezTo>
                    <a:pt x="767" y="195306"/>
                    <a:pt x="0" y="193454"/>
                    <a:pt x="0" y="191522"/>
                  </a:cubicBezTo>
                  <a:lnTo>
                    <a:pt x="0" y="7283"/>
                  </a:lnTo>
                  <a:cubicBezTo>
                    <a:pt x="0" y="5351"/>
                    <a:pt x="767" y="3499"/>
                    <a:pt x="2133" y="2133"/>
                  </a:cubicBezTo>
                  <a:cubicBezTo>
                    <a:pt x="3499" y="767"/>
                    <a:pt x="5351" y="0"/>
                    <a:pt x="7283" y="0"/>
                  </a:cubicBezTo>
                  <a:close/>
                </a:path>
              </a:pathLst>
            </a:custGeom>
            <a:solidFill>
              <a:srgbClr val="BFE5EF"/>
            </a:solidFill>
            <a:ln cap="sq">
              <a:noFill/>
              <a:prstDash val="solid"/>
              <a:miter/>
            </a:ln>
          </p:spPr>
          <p:txBody>
            <a:bodyPr/>
            <a:lstStyle/>
            <a:p>
              <a:endParaRPr lang="es-CL"/>
            </a:p>
          </p:txBody>
        </p:sp>
        <p:sp>
          <p:nvSpPr>
            <p:cNvPr id="13" name="TextBox 13"/>
            <p:cNvSpPr txBox="1"/>
            <p:nvPr/>
          </p:nvSpPr>
          <p:spPr>
            <a:xfrm>
              <a:off x="0" y="-19050"/>
              <a:ext cx="1165896" cy="217855"/>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Sprint Nº1</a:t>
              </a:r>
            </a:p>
          </p:txBody>
        </p:sp>
      </p:grpSp>
      <p:grpSp>
        <p:nvGrpSpPr>
          <p:cNvPr id="14" name="Group 14"/>
          <p:cNvGrpSpPr/>
          <p:nvPr/>
        </p:nvGrpSpPr>
        <p:grpSpPr>
          <a:xfrm>
            <a:off x="3973605" y="4352683"/>
            <a:ext cx="4252026" cy="1227709"/>
            <a:chOff x="0" y="0"/>
            <a:chExt cx="1165896" cy="336635"/>
          </a:xfrm>
        </p:grpSpPr>
        <p:sp>
          <p:nvSpPr>
            <p:cNvPr id="15" name="Freeform 15"/>
            <p:cNvSpPr/>
            <p:nvPr/>
          </p:nvSpPr>
          <p:spPr>
            <a:xfrm>
              <a:off x="0" y="0"/>
              <a:ext cx="1165896" cy="336635"/>
            </a:xfrm>
            <a:custGeom>
              <a:avLst/>
              <a:gdLst/>
              <a:ahLst/>
              <a:cxnLst/>
              <a:rect l="l" t="t" r="r" b="b"/>
              <a:pathLst>
                <a:path w="1165896" h="336635">
                  <a:moveTo>
                    <a:pt x="7283" y="0"/>
                  </a:moveTo>
                  <a:lnTo>
                    <a:pt x="1158613" y="0"/>
                  </a:lnTo>
                  <a:cubicBezTo>
                    <a:pt x="1160545" y="0"/>
                    <a:pt x="1162397" y="767"/>
                    <a:pt x="1163763" y="2133"/>
                  </a:cubicBezTo>
                  <a:cubicBezTo>
                    <a:pt x="1165129" y="3499"/>
                    <a:pt x="1165896" y="5351"/>
                    <a:pt x="1165896" y="7283"/>
                  </a:cubicBezTo>
                  <a:lnTo>
                    <a:pt x="1165896" y="329352"/>
                  </a:lnTo>
                  <a:cubicBezTo>
                    <a:pt x="1165896" y="331284"/>
                    <a:pt x="1165129" y="333136"/>
                    <a:pt x="1163763" y="334502"/>
                  </a:cubicBezTo>
                  <a:cubicBezTo>
                    <a:pt x="1162397" y="335868"/>
                    <a:pt x="1160545" y="336635"/>
                    <a:pt x="1158613" y="336635"/>
                  </a:cubicBezTo>
                  <a:lnTo>
                    <a:pt x="7283" y="336635"/>
                  </a:lnTo>
                  <a:cubicBezTo>
                    <a:pt x="5351" y="336635"/>
                    <a:pt x="3499" y="335868"/>
                    <a:pt x="2133" y="334502"/>
                  </a:cubicBezTo>
                  <a:cubicBezTo>
                    <a:pt x="767" y="333136"/>
                    <a:pt x="0" y="331284"/>
                    <a:pt x="0" y="329352"/>
                  </a:cubicBezTo>
                  <a:lnTo>
                    <a:pt x="0" y="7283"/>
                  </a:lnTo>
                  <a:cubicBezTo>
                    <a:pt x="0" y="5351"/>
                    <a:pt x="767" y="3499"/>
                    <a:pt x="2133" y="2133"/>
                  </a:cubicBezTo>
                  <a:cubicBezTo>
                    <a:pt x="3499" y="767"/>
                    <a:pt x="5351" y="0"/>
                    <a:pt x="7283" y="0"/>
                  </a:cubicBezTo>
                  <a:close/>
                </a:path>
              </a:pathLst>
            </a:custGeom>
            <a:solidFill>
              <a:srgbClr val="BFE5EF"/>
            </a:solidFill>
            <a:ln cap="sq">
              <a:noFill/>
              <a:prstDash val="solid"/>
              <a:miter/>
            </a:ln>
          </p:spPr>
          <p:txBody>
            <a:bodyPr/>
            <a:lstStyle/>
            <a:p>
              <a:endParaRPr lang="es-CL"/>
            </a:p>
          </p:txBody>
        </p:sp>
        <p:sp>
          <p:nvSpPr>
            <p:cNvPr id="16" name="TextBox 16"/>
            <p:cNvSpPr txBox="1"/>
            <p:nvPr/>
          </p:nvSpPr>
          <p:spPr>
            <a:xfrm>
              <a:off x="0" y="-19050"/>
              <a:ext cx="1165896" cy="355685"/>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Desarrollar una pagina web capaz de realizar la gestión de proyectos y usuarios.</a:t>
              </a:r>
            </a:p>
          </p:txBody>
        </p:sp>
      </p:grpSp>
      <p:grpSp>
        <p:nvGrpSpPr>
          <p:cNvPr id="17" name="Group 17"/>
          <p:cNvGrpSpPr/>
          <p:nvPr/>
        </p:nvGrpSpPr>
        <p:grpSpPr>
          <a:xfrm>
            <a:off x="1305865" y="4322330"/>
            <a:ext cx="2488957" cy="1258062"/>
            <a:chOff x="0" y="0"/>
            <a:chExt cx="682467" cy="344958"/>
          </a:xfrm>
        </p:grpSpPr>
        <p:sp>
          <p:nvSpPr>
            <p:cNvPr id="18" name="Freeform 18"/>
            <p:cNvSpPr/>
            <p:nvPr/>
          </p:nvSpPr>
          <p:spPr>
            <a:xfrm>
              <a:off x="0" y="0"/>
              <a:ext cx="682467" cy="344958"/>
            </a:xfrm>
            <a:custGeom>
              <a:avLst/>
              <a:gdLst/>
              <a:ahLst/>
              <a:cxnLst/>
              <a:rect l="l" t="t" r="r" b="b"/>
              <a:pathLst>
                <a:path w="682467" h="344958">
                  <a:moveTo>
                    <a:pt x="12442" y="0"/>
                  </a:moveTo>
                  <a:lnTo>
                    <a:pt x="670025" y="0"/>
                  </a:lnTo>
                  <a:cubicBezTo>
                    <a:pt x="676896" y="0"/>
                    <a:pt x="682467" y="5570"/>
                    <a:pt x="682467" y="12442"/>
                  </a:cubicBezTo>
                  <a:lnTo>
                    <a:pt x="682467" y="332516"/>
                  </a:lnTo>
                  <a:cubicBezTo>
                    <a:pt x="682467" y="339387"/>
                    <a:pt x="676896" y="344958"/>
                    <a:pt x="670025" y="344958"/>
                  </a:cubicBezTo>
                  <a:lnTo>
                    <a:pt x="12442" y="344958"/>
                  </a:lnTo>
                  <a:cubicBezTo>
                    <a:pt x="9142" y="344958"/>
                    <a:pt x="5978" y="343647"/>
                    <a:pt x="3644" y="341314"/>
                  </a:cubicBezTo>
                  <a:cubicBezTo>
                    <a:pt x="1311" y="338980"/>
                    <a:pt x="0" y="335816"/>
                    <a:pt x="0" y="332516"/>
                  </a:cubicBezTo>
                  <a:lnTo>
                    <a:pt x="0" y="12442"/>
                  </a:lnTo>
                  <a:cubicBezTo>
                    <a:pt x="0" y="5570"/>
                    <a:pt x="5570" y="0"/>
                    <a:pt x="12442" y="0"/>
                  </a:cubicBezTo>
                  <a:close/>
                </a:path>
              </a:pathLst>
            </a:custGeom>
            <a:solidFill>
              <a:srgbClr val="BFE5EF"/>
            </a:solidFill>
            <a:ln cap="sq">
              <a:noFill/>
              <a:prstDash val="solid"/>
              <a:miter/>
            </a:ln>
          </p:spPr>
          <p:txBody>
            <a:bodyPr/>
            <a:lstStyle/>
            <a:p>
              <a:endParaRPr lang="es-CL"/>
            </a:p>
          </p:txBody>
        </p:sp>
        <p:sp>
          <p:nvSpPr>
            <p:cNvPr id="19" name="TextBox 19"/>
            <p:cNvSpPr txBox="1"/>
            <p:nvPr/>
          </p:nvSpPr>
          <p:spPr>
            <a:xfrm>
              <a:off x="0" y="-19050"/>
              <a:ext cx="682467" cy="364008"/>
            </a:xfrm>
            <a:prstGeom prst="rect">
              <a:avLst/>
            </a:prstGeom>
          </p:spPr>
          <p:txBody>
            <a:bodyPr lIns="50800" tIns="50800" rIns="50800" bIns="50800" rtlCol="0" anchor="ctr"/>
            <a:lstStyle/>
            <a:p>
              <a:pPr algn="ctr">
                <a:lnSpc>
                  <a:spcPts val="2859"/>
                </a:lnSpc>
              </a:pPr>
              <a:r>
                <a:rPr lang="en-US" sz="2199">
                  <a:solidFill>
                    <a:srgbClr val="000000"/>
                  </a:solidFill>
                  <a:latin typeface="TT Drugs"/>
                  <a:ea typeface="TT Drugs"/>
                  <a:cs typeface="TT Drugs"/>
                  <a:sym typeface="TT Drugs"/>
                </a:rPr>
                <a:t>Objetivo </a:t>
              </a:r>
            </a:p>
            <a:p>
              <a:pPr marL="0" lvl="0" indent="0" algn="ctr">
                <a:lnSpc>
                  <a:spcPts val="2859"/>
                </a:lnSpc>
                <a:spcBef>
                  <a:spcPct val="0"/>
                </a:spcBef>
              </a:pPr>
              <a:r>
                <a:rPr lang="en-US" sz="2199">
                  <a:solidFill>
                    <a:srgbClr val="000000"/>
                  </a:solidFill>
                  <a:latin typeface="TT Drugs"/>
                  <a:ea typeface="TT Drugs"/>
                  <a:cs typeface="TT Drugs"/>
                  <a:sym typeface="TT Drugs"/>
                </a:rPr>
                <a:t>principal</a:t>
              </a:r>
            </a:p>
          </p:txBody>
        </p:sp>
      </p:grpSp>
      <p:grpSp>
        <p:nvGrpSpPr>
          <p:cNvPr id="20" name="Group 20"/>
          <p:cNvGrpSpPr/>
          <p:nvPr/>
        </p:nvGrpSpPr>
        <p:grpSpPr>
          <a:xfrm>
            <a:off x="3973605" y="5828042"/>
            <a:ext cx="4252026" cy="1227709"/>
            <a:chOff x="0" y="0"/>
            <a:chExt cx="1165896" cy="336635"/>
          </a:xfrm>
        </p:grpSpPr>
        <p:sp>
          <p:nvSpPr>
            <p:cNvPr id="21" name="Freeform 21"/>
            <p:cNvSpPr/>
            <p:nvPr/>
          </p:nvSpPr>
          <p:spPr>
            <a:xfrm>
              <a:off x="0" y="0"/>
              <a:ext cx="1165896" cy="336635"/>
            </a:xfrm>
            <a:custGeom>
              <a:avLst/>
              <a:gdLst/>
              <a:ahLst/>
              <a:cxnLst/>
              <a:rect l="l" t="t" r="r" b="b"/>
              <a:pathLst>
                <a:path w="1165896" h="336635">
                  <a:moveTo>
                    <a:pt x="7283" y="0"/>
                  </a:moveTo>
                  <a:lnTo>
                    <a:pt x="1158613" y="0"/>
                  </a:lnTo>
                  <a:cubicBezTo>
                    <a:pt x="1160545" y="0"/>
                    <a:pt x="1162397" y="767"/>
                    <a:pt x="1163763" y="2133"/>
                  </a:cubicBezTo>
                  <a:cubicBezTo>
                    <a:pt x="1165129" y="3499"/>
                    <a:pt x="1165896" y="5351"/>
                    <a:pt x="1165896" y="7283"/>
                  </a:cubicBezTo>
                  <a:lnTo>
                    <a:pt x="1165896" y="329352"/>
                  </a:lnTo>
                  <a:cubicBezTo>
                    <a:pt x="1165896" y="331284"/>
                    <a:pt x="1165129" y="333136"/>
                    <a:pt x="1163763" y="334502"/>
                  </a:cubicBezTo>
                  <a:cubicBezTo>
                    <a:pt x="1162397" y="335868"/>
                    <a:pt x="1160545" y="336635"/>
                    <a:pt x="1158613" y="336635"/>
                  </a:cubicBezTo>
                  <a:lnTo>
                    <a:pt x="7283" y="336635"/>
                  </a:lnTo>
                  <a:cubicBezTo>
                    <a:pt x="5351" y="336635"/>
                    <a:pt x="3499" y="335868"/>
                    <a:pt x="2133" y="334502"/>
                  </a:cubicBezTo>
                  <a:cubicBezTo>
                    <a:pt x="767" y="333136"/>
                    <a:pt x="0" y="331284"/>
                    <a:pt x="0" y="329352"/>
                  </a:cubicBezTo>
                  <a:lnTo>
                    <a:pt x="0" y="7283"/>
                  </a:lnTo>
                  <a:cubicBezTo>
                    <a:pt x="0" y="5351"/>
                    <a:pt x="767" y="3499"/>
                    <a:pt x="2133" y="2133"/>
                  </a:cubicBezTo>
                  <a:cubicBezTo>
                    <a:pt x="3499" y="767"/>
                    <a:pt x="5351" y="0"/>
                    <a:pt x="7283" y="0"/>
                  </a:cubicBezTo>
                  <a:close/>
                </a:path>
              </a:pathLst>
            </a:custGeom>
            <a:solidFill>
              <a:srgbClr val="BFE5EF"/>
            </a:solidFill>
            <a:ln cap="sq">
              <a:noFill/>
              <a:prstDash val="solid"/>
              <a:miter/>
            </a:ln>
          </p:spPr>
          <p:txBody>
            <a:bodyPr/>
            <a:lstStyle/>
            <a:p>
              <a:endParaRPr lang="es-CL"/>
            </a:p>
          </p:txBody>
        </p:sp>
        <p:sp>
          <p:nvSpPr>
            <p:cNvPr id="22" name="TextBox 22"/>
            <p:cNvSpPr txBox="1"/>
            <p:nvPr/>
          </p:nvSpPr>
          <p:spPr>
            <a:xfrm>
              <a:off x="0" y="-19050"/>
              <a:ext cx="1165896" cy="355685"/>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Ver historial, agregar y eliminar usuarios, subir proyectos y generar clusters</a:t>
              </a:r>
            </a:p>
          </p:txBody>
        </p:sp>
      </p:grpSp>
      <p:grpSp>
        <p:nvGrpSpPr>
          <p:cNvPr id="23" name="Group 23"/>
          <p:cNvGrpSpPr/>
          <p:nvPr/>
        </p:nvGrpSpPr>
        <p:grpSpPr>
          <a:xfrm>
            <a:off x="1305865" y="5797689"/>
            <a:ext cx="2488957" cy="1167002"/>
            <a:chOff x="0" y="0"/>
            <a:chExt cx="682467" cy="319989"/>
          </a:xfrm>
        </p:grpSpPr>
        <p:sp>
          <p:nvSpPr>
            <p:cNvPr id="24" name="Freeform 24"/>
            <p:cNvSpPr/>
            <p:nvPr/>
          </p:nvSpPr>
          <p:spPr>
            <a:xfrm>
              <a:off x="0" y="0"/>
              <a:ext cx="682467" cy="319989"/>
            </a:xfrm>
            <a:custGeom>
              <a:avLst/>
              <a:gdLst/>
              <a:ahLst/>
              <a:cxnLst/>
              <a:rect l="l" t="t" r="r" b="b"/>
              <a:pathLst>
                <a:path w="682467" h="319989">
                  <a:moveTo>
                    <a:pt x="12442" y="0"/>
                  </a:moveTo>
                  <a:lnTo>
                    <a:pt x="670025" y="0"/>
                  </a:lnTo>
                  <a:cubicBezTo>
                    <a:pt x="676896" y="0"/>
                    <a:pt x="682467" y="5570"/>
                    <a:pt x="682467" y="12442"/>
                  </a:cubicBezTo>
                  <a:lnTo>
                    <a:pt x="682467" y="307547"/>
                  </a:lnTo>
                  <a:cubicBezTo>
                    <a:pt x="682467" y="314419"/>
                    <a:pt x="676896" y="319989"/>
                    <a:pt x="670025" y="319989"/>
                  </a:cubicBezTo>
                  <a:lnTo>
                    <a:pt x="12442" y="319989"/>
                  </a:lnTo>
                  <a:cubicBezTo>
                    <a:pt x="9142" y="319989"/>
                    <a:pt x="5978" y="318679"/>
                    <a:pt x="3644" y="316345"/>
                  </a:cubicBezTo>
                  <a:cubicBezTo>
                    <a:pt x="1311" y="314012"/>
                    <a:pt x="0" y="310847"/>
                    <a:pt x="0" y="307547"/>
                  </a:cubicBezTo>
                  <a:lnTo>
                    <a:pt x="0" y="12442"/>
                  </a:lnTo>
                  <a:cubicBezTo>
                    <a:pt x="0" y="5570"/>
                    <a:pt x="5570" y="0"/>
                    <a:pt x="12442" y="0"/>
                  </a:cubicBezTo>
                  <a:close/>
                </a:path>
              </a:pathLst>
            </a:custGeom>
            <a:solidFill>
              <a:srgbClr val="BFE5EF"/>
            </a:solidFill>
            <a:ln cap="sq">
              <a:noFill/>
              <a:prstDash val="solid"/>
              <a:miter/>
            </a:ln>
          </p:spPr>
          <p:txBody>
            <a:bodyPr/>
            <a:lstStyle/>
            <a:p>
              <a:endParaRPr lang="es-CL"/>
            </a:p>
          </p:txBody>
        </p:sp>
        <p:sp>
          <p:nvSpPr>
            <p:cNvPr id="25" name="TextBox 25"/>
            <p:cNvSpPr txBox="1"/>
            <p:nvPr/>
          </p:nvSpPr>
          <p:spPr>
            <a:xfrm>
              <a:off x="0" y="-19050"/>
              <a:ext cx="682467" cy="339039"/>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Funcionalidades relacionadas</a:t>
              </a:r>
            </a:p>
          </p:txBody>
        </p:sp>
      </p:grpSp>
      <p:grpSp>
        <p:nvGrpSpPr>
          <p:cNvPr id="26" name="Group 26"/>
          <p:cNvGrpSpPr/>
          <p:nvPr/>
        </p:nvGrpSpPr>
        <p:grpSpPr>
          <a:xfrm>
            <a:off x="3973605" y="7331976"/>
            <a:ext cx="4252026" cy="1167002"/>
            <a:chOff x="0" y="0"/>
            <a:chExt cx="1165896" cy="319989"/>
          </a:xfrm>
        </p:grpSpPr>
        <p:sp>
          <p:nvSpPr>
            <p:cNvPr id="27" name="Freeform 27"/>
            <p:cNvSpPr/>
            <p:nvPr/>
          </p:nvSpPr>
          <p:spPr>
            <a:xfrm>
              <a:off x="0" y="0"/>
              <a:ext cx="1165896" cy="319989"/>
            </a:xfrm>
            <a:custGeom>
              <a:avLst/>
              <a:gdLst/>
              <a:ahLst/>
              <a:cxnLst/>
              <a:rect l="l" t="t" r="r" b="b"/>
              <a:pathLst>
                <a:path w="1165896" h="319989">
                  <a:moveTo>
                    <a:pt x="7283" y="0"/>
                  </a:moveTo>
                  <a:lnTo>
                    <a:pt x="1158613" y="0"/>
                  </a:lnTo>
                  <a:cubicBezTo>
                    <a:pt x="1160545" y="0"/>
                    <a:pt x="1162397" y="767"/>
                    <a:pt x="1163763" y="2133"/>
                  </a:cubicBezTo>
                  <a:cubicBezTo>
                    <a:pt x="1165129" y="3499"/>
                    <a:pt x="1165896" y="5351"/>
                    <a:pt x="1165896" y="7283"/>
                  </a:cubicBezTo>
                  <a:lnTo>
                    <a:pt x="1165896" y="312706"/>
                  </a:lnTo>
                  <a:cubicBezTo>
                    <a:pt x="1165896" y="314638"/>
                    <a:pt x="1165129" y="316490"/>
                    <a:pt x="1163763" y="317856"/>
                  </a:cubicBezTo>
                  <a:cubicBezTo>
                    <a:pt x="1162397" y="319222"/>
                    <a:pt x="1160545" y="319989"/>
                    <a:pt x="1158613" y="319989"/>
                  </a:cubicBezTo>
                  <a:lnTo>
                    <a:pt x="7283" y="319989"/>
                  </a:lnTo>
                  <a:cubicBezTo>
                    <a:pt x="5351" y="319989"/>
                    <a:pt x="3499" y="319222"/>
                    <a:pt x="2133" y="317856"/>
                  </a:cubicBezTo>
                  <a:cubicBezTo>
                    <a:pt x="767" y="316490"/>
                    <a:pt x="0" y="314638"/>
                    <a:pt x="0" y="312706"/>
                  </a:cubicBezTo>
                  <a:lnTo>
                    <a:pt x="0" y="7283"/>
                  </a:lnTo>
                  <a:cubicBezTo>
                    <a:pt x="0" y="5351"/>
                    <a:pt x="767" y="3499"/>
                    <a:pt x="2133" y="2133"/>
                  </a:cubicBezTo>
                  <a:cubicBezTo>
                    <a:pt x="3499" y="767"/>
                    <a:pt x="5351" y="0"/>
                    <a:pt x="7283" y="0"/>
                  </a:cubicBezTo>
                  <a:close/>
                </a:path>
              </a:pathLst>
            </a:custGeom>
            <a:solidFill>
              <a:srgbClr val="BFE5EF"/>
            </a:solidFill>
            <a:ln cap="sq">
              <a:noFill/>
              <a:prstDash val="solid"/>
              <a:miter/>
            </a:ln>
          </p:spPr>
          <p:txBody>
            <a:bodyPr/>
            <a:lstStyle/>
            <a:p>
              <a:endParaRPr lang="es-CL"/>
            </a:p>
          </p:txBody>
        </p:sp>
        <p:sp>
          <p:nvSpPr>
            <p:cNvPr id="28" name="TextBox 28"/>
            <p:cNvSpPr txBox="1"/>
            <p:nvPr/>
          </p:nvSpPr>
          <p:spPr>
            <a:xfrm>
              <a:off x="0" y="-19050"/>
              <a:ext cx="1165896" cy="339039"/>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8</a:t>
              </a:r>
            </a:p>
          </p:txBody>
        </p:sp>
      </p:grpSp>
      <p:grpSp>
        <p:nvGrpSpPr>
          <p:cNvPr id="29" name="Group 29"/>
          <p:cNvGrpSpPr/>
          <p:nvPr/>
        </p:nvGrpSpPr>
        <p:grpSpPr>
          <a:xfrm>
            <a:off x="1305865" y="7301622"/>
            <a:ext cx="2488957" cy="1167002"/>
            <a:chOff x="0" y="0"/>
            <a:chExt cx="682467" cy="319989"/>
          </a:xfrm>
        </p:grpSpPr>
        <p:sp>
          <p:nvSpPr>
            <p:cNvPr id="30" name="Freeform 30"/>
            <p:cNvSpPr/>
            <p:nvPr/>
          </p:nvSpPr>
          <p:spPr>
            <a:xfrm>
              <a:off x="0" y="0"/>
              <a:ext cx="682467" cy="319989"/>
            </a:xfrm>
            <a:custGeom>
              <a:avLst/>
              <a:gdLst/>
              <a:ahLst/>
              <a:cxnLst/>
              <a:rect l="l" t="t" r="r" b="b"/>
              <a:pathLst>
                <a:path w="682467" h="319989">
                  <a:moveTo>
                    <a:pt x="12442" y="0"/>
                  </a:moveTo>
                  <a:lnTo>
                    <a:pt x="670025" y="0"/>
                  </a:lnTo>
                  <a:cubicBezTo>
                    <a:pt x="676896" y="0"/>
                    <a:pt x="682467" y="5570"/>
                    <a:pt x="682467" y="12442"/>
                  </a:cubicBezTo>
                  <a:lnTo>
                    <a:pt x="682467" y="307547"/>
                  </a:lnTo>
                  <a:cubicBezTo>
                    <a:pt x="682467" y="314419"/>
                    <a:pt x="676896" y="319989"/>
                    <a:pt x="670025" y="319989"/>
                  </a:cubicBezTo>
                  <a:lnTo>
                    <a:pt x="12442" y="319989"/>
                  </a:lnTo>
                  <a:cubicBezTo>
                    <a:pt x="9142" y="319989"/>
                    <a:pt x="5978" y="318679"/>
                    <a:pt x="3644" y="316345"/>
                  </a:cubicBezTo>
                  <a:cubicBezTo>
                    <a:pt x="1311" y="314012"/>
                    <a:pt x="0" y="310847"/>
                    <a:pt x="0" y="307547"/>
                  </a:cubicBezTo>
                  <a:lnTo>
                    <a:pt x="0" y="12442"/>
                  </a:lnTo>
                  <a:cubicBezTo>
                    <a:pt x="0" y="5570"/>
                    <a:pt x="5570" y="0"/>
                    <a:pt x="12442" y="0"/>
                  </a:cubicBezTo>
                  <a:close/>
                </a:path>
              </a:pathLst>
            </a:custGeom>
            <a:solidFill>
              <a:srgbClr val="BFE5EF"/>
            </a:solidFill>
            <a:ln cap="sq">
              <a:noFill/>
              <a:prstDash val="solid"/>
              <a:miter/>
            </a:ln>
          </p:spPr>
          <p:txBody>
            <a:bodyPr/>
            <a:lstStyle/>
            <a:p>
              <a:endParaRPr lang="es-CL"/>
            </a:p>
          </p:txBody>
        </p:sp>
        <p:sp>
          <p:nvSpPr>
            <p:cNvPr id="31" name="TextBox 31"/>
            <p:cNvSpPr txBox="1"/>
            <p:nvPr/>
          </p:nvSpPr>
          <p:spPr>
            <a:xfrm>
              <a:off x="0" y="-19050"/>
              <a:ext cx="682467" cy="339039"/>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Historia de usuarios totales</a:t>
              </a:r>
            </a:p>
          </p:txBody>
        </p:sp>
      </p:grpSp>
      <p:grpSp>
        <p:nvGrpSpPr>
          <p:cNvPr id="32" name="Group 32"/>
          <p:cNvGrpSpPr/>
          <p:nvPr/>
        </p:nvGrpSpPr>
        <p:grpSpPr>
          <a:xfrm>
            <a:off x="8406606" y="4322330"/>
            <a:ext cx="4221454" cy="1258062"/>
            <a:chOff x="0" y="0"/>
            <a:chExt cx="1157513" cy="344958"/>
          </a:xfrm>
        </p:grpSpPr>
        <p:sp>
          <p:nvSpPr>
            <p:cNvPr id="33" name="Freeform 33"/>
            <p:cNvSpPr/>
            <p:nvPr/>
          </p:nvSpPr>
          <p:spPr>
            <a:xfrm>
              <a:off x="0" y="0"/>
              <a:ext cx="1157513" cy="344958"/>
            </a:xfrm>
            <a:custGeom>
              <a:avLst/>
              <a:gdLst/>
              <a:ahLst/>
              <a:cxnLst/>
              <a:rect l="l" t="t" r="r" b="b"/>
              <a:pathLst>
                <a:path w="1157513" h="344958">
                  <a:moveTo>
                    <a:pt x="7336" y="0"/>
                  </a:moveTo>
                  <a:lnTo>
                    <a:pt x="1150177" y="0"/>
                  </a:lnTo>
                  <a:cubicBezTo>
                    <a:pt x="1152123" y="0"/>
                    <a:pt x="1153989" y="773"/>
                    <a:pt x="1155365" y="2149"/>
                  </a:cubicBezTo>
                  <a:cubicBezTo>
                    <a:pt x="1156740" y="3524"/>
                    <a:pt x="1157513" y="5390"/>
                    <a:pt x="1157513" y="7336"/>
                  </a:cubicBezTo>
                  <a:lnTo>
                    <a:pt x="1157513" y="337622"/>
                  </a:lnTo>
                  <a:cubicBezTo>
                    <a:pt x="1157513" y="339568"/>
                    <a:pt x="1156740" y="341434"/>
                    <a:pt x="1155365" y="342809"/>
                  </a:cubicBezTo>
                  <a:cubicBezTo>
                    <a:pt x="1153989" y="344185"/>
                    <a:pt x="1152123" y="344958"/>
                    <a:pt x="1150177" y="344958"/>
                  </a:cubicBezTo>
                  <a:lnTo>
                    <a:pt x="7336" y="344958"/>
                  </a:lnTo>
                  <a:cubicBezTo>
                    <a:pt x="5390" y="344958"/>
                    <a:pt x="3524" y="344185"/>
                    <a:pt x="2149" y="342809"/>
                  </a:cubicBezTo>
                  <a:cubicBezTo>
                    <a:pt x="773" y="341434"/>
                    <a:pt x="0" y="339568"/>
                    <a:pt x="0" y="337622"/>
                  </a:cubicBezTo>
                  <a:lnTo>
                    <a:pt x="0" y="7336"/>
                  </a:lnTo>
                  <a:cubicBezTo>
                    <a:pt x="0" y="5390"/>
                    <a:pt x="773" y="3524"/>
                    <a:pt x="2149" y="2149"/>
                  </a:cubicBezTo>
                  <a:cubicBezTo>
                    <a:pt x="3524" y="773"/>
                    <a:pt x="5390" y="0"/>
                    <a:pt x="7336" y="0"/>
                  </a:cubicBezTo>
                  <a:close/>
                </a:path>
              </a:pathLst>
            </a:custGeom>
            <a:solidFill>
              <a:srgbClr val="BFE5EF"/>
            </a:solidFill>
            <a:ln cap="sq">
              <a:noFill/>
              <a:prstDash val="solid"/>
              <a:miter/>
            </a:ln>
          </p:spPr>
          <p:txBody>
            <a:bodyPr/>
            <a:lstStyle/>
            <a:p>
              <a:endParaRPr lang="es-CL"/>
            </a:p>
          </p:txBody>
        </p:sp>
        <p:sp>
          <p:nvSpPr>
            <p:cNvPr id="34" name="TextBox 34"/>
            <p:cNvSpPr txBox="1"/>
            <p:nvPr/>
          </p:nvSpPr>
          <p:spPr>
            <a:xfrm>
              <a:off x="0" y="-19050"/>
              <a:ext cx="1157513" cy="364008"/>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Arregla de diseños y creación de la pagina de parámetros</a:t>
              </a:r>
            </a:p>
          </p:txBody>
        </p:sp>
      </p:grpSp>
      <p:grpSp>
        <p:nvGrpSpPr>
          <p:cNvPr id="35" name="Group 35"/>
          <p:cNvGrpSpPr/>
          <p:nvPr/>
        </p:nvGrpSpPr>
        <p:grpSpPr>
          <a:xfrm>
            <a:off x="8406606" y="5797689"/>
            <a:ext cx="4221454" cy="1258062"/>
            <a:chOff x="0" y="0"/>
            <a:chExt cx="1157513" cy="344958"/>
          </a:xfrm>
        </p:grpSpPr>
        <p:sp>
          <p:nvSpPr>
            <p:cNvPr id="36" name="Freeform 36"/>
            <p:cNvSpPr/>
            <p:nvPr/>
          </p:nvSpPr>
          <p:spPr>
            <a:xfrm>
              <a:off x="0" y="0"/>
              <a:ext cx="1157513" cy="344958"/>
            </a:xfrm>
            <a:custGeom>
              <a:avLst/>
              <a:gdLst/>
              <a:ahLst/>
              <a:cxnLst/>
              <a:rect l="l" t="t" r="r" b="b"/>
              <a:pathLst>
                <a:path w="1157513" h="344958">
                  <a:moveTo>
                    <a:pt x="7336" y="0"/>
                  </a:moveTo>
                  <a:lnTo>
                    <a:pt x="1150177" y="0"/>
                  </a:lnTo>
                  <a:cubicBezTo>
                    <a:pt x="1152123" y="0"/>
                    <a:pt x="1153989" y="773"/>
                    <a:pt x="1155365" y="2149"/>
                  </a:cubicBezTo>
                  <a:cubicBezTo>
                    <a:pt x="1156740" y="3524"/>
                    <a:pt x="1157513" y="5390"/>
                    <a:pt x="1157513" y="7336"/>
                  </a:cubicBezTo>
                  <a:lnTo>
                    <a:pt x="1157513" y="337622"/>
                  </a:lnTo>
                  <a:cubicBezTo>
                    <a:pt x="1157513" y="339568"/>
                    <a:pt x="1156740" y="341434"/>
                    <a:pt x="1155365" y="342809"/>
                  </a:cubicBezTo>
                  <a:cubicBezTo>
                    <a:pt x="1153989" y="344185"/>
                    <a:pt x="1152123" y="344958"/>
                    <a:pt x="1150177" y="344958"/>
                  </a:cubicBezTo>
                  <a:lnTo>
                    <a:pt x="7336" y="344958"/>
                  </a:lnTo>
                  <a:cubicBezTo>
                    <a:pt x="5390" y="344958"/>
                    <a:pt x="3524" y="344185"/>
                    <a:pt x="2149" y="342809"/>
                  </a:cubicBezTo>
                  <a:cubicBezTo>
                    <a:pt x="773" y="341434"/>
                    <a:pt x="0" y="339568"/>
                    <a:pt x="0" y="337622"/>
                  </a:cubicBezTo>
                  <a:lnTo>
                    <a:pt x="0" y="7336"/>
                  </a:lnTo>
                  <a:cubicBezTo>
                    <a:pt x="0" y="5390"/>
                    <a:pt x="773" y="3524"/>
                    <a:pt x="2149" y="2149"/>
                  </a:cubicBezTo>
                  <a:cubicBezTo>
                    <a:pt x="3524" y="773"/>
                    <a:pt x="5390" y="0"/>
                    <a:pt x="7336" y="0"/>
                  </a:cubicBezTo>
                  <a:close/>
                </a:path>
              </a:pathLst>
            </a:custGeom>
            <a:solidFill>
              <a:srgbClr val="BFE5EF"/>
            </a:solidFill>
            <a:ln cap="sq">
              <a:noFill/>
              <a:prstDash val="solid"/>
              <a:miter/>
            </a:ln>
          </p:spPr>
          <p:txBody>
            <a:bodyPr/>
            <a:lstStyle/>
            <a:p>
              <a:endParaRPr lang="es-CL"/>
            </a:p>
          </p:txBody>
        </p:sp>
        <p:sp>
          <p:nvSpPr>
            <p:cNvPr id="37" name="TextBox 37"/>
            <p:cNvSpPr txBox="1"/>
            <p:nvPr/>
          </p:nvSpPr>
          <p:spPr>
            <a:xfrm>
              <a:off x="0" y="-19050"/>
              <a:ext cx="1157513" cy="364008"/>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Agregar usuarios, ver historial, modificar parámetros</a:t>
              </a:r>
            </a:p>
          </p:txBody>
        </p:sp>
      </p:grpSp>
      <p:grpSp>
        <p:nvGrpSpPr>
          <p:cNvPr id="38" name="Group 38"/>
          <p:cNvGrpSpPr/>
          <p:nvPr/>
        </p:nvGrpSpPr>
        <p:grpSpPr>
          <a:xfrm>
            <a:off x="8406606" y="7301622"/>
            <a:ext cx="4221454" cy="1167002"/>
            <a:chOff x="0" y="0"/>
            <a:chExt cx="1157513" cy="319989"/>
          </a:xfrm>
        </p:grpSpPr>
        <p:sp>
          <p:nvSpPr>
            <p:cNvPr id="39" name="Freeform 39"/>
            <p:cNvSpPr/>
            <p:nvPr/>
          </p:nvSpPr>
          <p:spPr>
            <a:xfrm>
              <a:off x="0" y="0"/>
              <a:ext cx="1157513" cy="319989"/>
            </a:xfrm>
            <a:custGeom>
              <a:avLst/>
              <a:gdLst/>
              <a:ahLst/>
              <a:cxnLst/>
              <a:rect l="l" t="t" r="r" b="b"/>
              <a:pathLst>
                <a:path w="1157513" h="319989">
                  <a:moveTo>
                    <a:pt x="7336" y="0"/>
                  </a:moveTo>
                  <a:lnTo>
                    <a:pt x="1150177" y="0"/>
                  </a:lnTo>
                  <a:cubicBezTo>
                    <a:pt x="1152123" y="0"/>
                    <a:pt x="1153989" y="773"/>
                    <a:pt x="1155365" y="2149"/>
                  </a:cubicBezTo>
                  <a:cubicBezTo>
                    <a:pt x="1156740" y="3524"/>
                    <a:pt x="1157513" y="5390"/>
                    <a:pt x="1157513" y="7336"/>
                  </a:cubicBezTo>
                  <a:lnTo>
                    <a:pt x="1157513" y="312654"/>
                  </a:lnTo>
                  <a:cubicBezTo>
                    <a:pt x="1157513" y="316705"/>
                    <a:pt x="1154229" y="319989"/>
                    <a:pt x="1150177" y="319989"/>
                  </a:cubicBezTo>
                  <a:lnTo>
                    <a:pt x="7336" y="319989"/>
                  </a:lnTo>
                  <a:cubicBezTo>
                    <a:pt x="5390" y="319989"/>
                    <a:pt x="3524" y="319217"/>
                    <a:pt x="2149" y="317841"/>
                  </a:cubicBezTo>
                  <a:cubicBezTo>
                    <a:pt x="773" y="316465"/>
                    <a:pt x="0" y="314599"/>
                    <a:pt x="0" y="312654"/>
                  </a:cubicBezTo>
                  <a:lnTo>
                    <a:pt x="0" y="7336"/>
                  </a:lnTo>
                  <a:cubicBezTo>
                    <a:pt x="0" y="5390"/>
                    <a:pt x="773" y="3524"/>
                    <a:pt x="2149" y="2149"/>
                  </a:cubicBezTo>
                  <a:cubicBezTo>
                    <a:pt x="3524" y="773"/>
                    <a:pt x="5390" y="0"/>
                    <a:pt x="7336" y="0"/>
                  </a:cubicBezTo>
                  <a:close/>
                </a:path>
              </a:pathLst>
            </a:custGeom>
            <a:solidFill>
              <a:srgbClr val="BFE5EF"/>
            </a:solidFill>
            <a:ln cap="sq">
              <a:noFill/>
              <a:prstDash val="solid"/>
              <a:miter/>
            </a:ln>
          </p:spPr>
          <p:txBody>
            <a:bodyPr/>
            <a:lstStyle/>
            <a:p>
              <a:endParaRPr lang="es-CL"/>
            </a:p>
          </p:txBody>
        </p:sp>
        <p:sp>
          <p:nvSpPr>
            <p:cNvPr id="40" name="TextBox 40"/>
            <p:cNvSpPr txBox="1"/>
            <p:nvPr/>
          </p:nvSpPr>
          <p:spPr>
            <a:xfrm>
              <a:off x="0" y="-19050"/>
              <a:ext cx="1157513" cy="339039"/>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12</a:t>
              </a:r>
            </a:p>
          </p:txBody>
        </p:sp>
      </p:grpSp>
      <p:grpSp>
        <p:nvGrpSpPr>
          <p:cNvPr id="41" name="Group 41"/>
          <p:cNvGrpSpPr/>
          <p:nvPr/>
        </p:nvGrpSpPr>
        <p:grpSpPr>
          <a:xfrm>
            <a:off x="12809034" y="4308042"/>
            <a:ext cx="4173101" cy="1272350"/>
            <a:chOff x="0" y="0"/>
            <a:chExt cx="1144255" cy="348876"/>
          </a:xfrm>
        </p:grpSpPr>
        <p:sp>
          <p:nvSpPr>
            <p:cNvPr id="42" name="Freeform 42"/>
            <p:cNvSpPr/>
            <p:nvPr/>
          </p:nvSpPr>
          <p:spPr>
            <a:xfrm>
              <a:off x="0" y="0"/>
              <a:ext cx="1144255" cy="348876"/>
            </a:xfrm>
            <a:custGeom>
              <a:avLst/>
              <a:gdLst/>
              <a:ahLst/>
              <a:cxnLst/>
              <a:rect l="l" t="t" r="r" b="b"/>
              <a:pathLst>
                <a:path w="1144255" h="348876">
                  <a:moveTo>
                    <a:pt x="7421" y="0"/>
                  </a:moveTo>
                  <a:lnTo>
                    <a:pt x="1136834" y="0"/>
                  </a:lnTo>
                  <a:cubicBezTo>
                    <a:pt x="1138802" y="0"/>
                    <a:pt x="1140690" y="782"/>
                    <a:pt x="1142082" y="2173"/>
                  </a:cubicBezTo>
                  <a:cubicBezTo>
                    <a:pt x="1143473" y="3565"/>
                    <a:pt x="1144255" y="5453"/>
                    <a:pt x="1144255" y="7421"/>
                  </a:cubicBezTo>
                  <a:lnTo>
                    <a:pt x="1144255" y="341455"/>
                  </a:lnTo>
                  <a:cubicBezTo>
                    <a:pt x="1144255" y="345553"/>
                    <a:pt x="1140933" y="348876"/>
                    <a:pt x="1136834" y="348876"/>
                  </a:cubicBezTo>
                  <a:lnTo>
                    <a:pt x="7421" y="348876"/>
                  </a:lnTo>
                  <a:cubicBezTo>
                    <a:pt x="5453" y="348876"/>
                    <a:pt x="3565" y="348094"/>
                    <a:pt x="2173" y="346702"/>
                  </a:cubicBezTo>
                  <a:cubicBezTo>
                    <a:pt x="782" y="345310"/>
                    <a:pt x="0" y="343423"/>
                    <a:pt x="0" y="341455"/>
                  </a:cubicBezTo>
                  <a:lnTo>
                    <a:pt x="0" y="7421"/>
                  </a:lnTo>
                  <a:cubicBezTo>
                    <a:pt x="0" y="5453"/>
                    <a:pt x="782" y="3565"/>
                    <a:pt x="2173" y="2173"/>
                  </a:cubicBezTo>
                  <a:cubicBezTo>
                    <a:pt x="3565" y="782"/>
                    <a:pt x="5453" y="0"/>
                    <a:pt x="7421" y="0"/>
                  </a:cubicBezTo>
                  <a:close/>
                </a:path>
              </a:pathLst>
            </a:custGeom>
            <a:solidFill>
              <a:srgbClr val="BFE5EF"/>
            </a:solidFill>
            <a:ln cap="sq">
              <a:noFill/>
              <a:prstDash val="solid"/>
              <a:miter/>
            </a:ln>
          </p:spPr>
          <p:txBody>
            <a:bodyPr/>
            <a:lstStyle/>
            <a:p>
              <a:endParaRPr lang="es-CL"/>
            </a:p>
          </p:txBody>
        </p:sp>
        <p:sp>
          <p:nvSpPr>
            <p:cNvPr id="43" name="TextBox 43"/>
            <p:cNvSpPr txBox="1"/>
            <p:nvPr/>
          </p:nvSpPr>
          <p:spPr>
            <a:xfrm>
              <a:off x="0" y="-19050"/>
              <a:ext cx="1144255" cy="367926"/>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Integración de la API externa, modelo de datos y datos visuales.</a:t>
              </a:r>
            </a:p>
          </p:txBody>
        </p:sp>
      </p:grpSp>
      <p:grpSp>
        <p:nvGrpSpPr>
          <p:cNvPr id="44" name="Group 44"/>
          <p:cNvGrpSpPr/>
          <p:nvPr/>
        </p:nvGrpSpPr>
        <p:grpSpPr>
          <a:xfrm>
            <a:off x="12809034" y="5783401"/>
            <a:ext cx="4173101" cy="1272350"/>
            <a:chOff x="0" y="0"/>
            <a:chExt cx="1144255" cy="348876"/>
          </a:xfrm>
        </p:grpSpPr>
        <p:sp>
          <p:nvSpPr>
            <p:cNvPr id="45" name="Freeform 45"/>
            <p:cNvSpPr/>
            <p:nvPr/>
          </p:nvSpPr>
          <p:spPr>
            <a:xfrm>
              <a:off x="0" y="0"/>
              <a:ext cx="1144255" cy="348876"/>
            </a:xfrm>
            <a:custGeom>
              <a:avLst/>
              <a:gdLst/>
              <a:ahLst/>
              <a:cxnLst/>
              <a:rect l="l" t="t" r="r" b="b"/>
              <a:pathLst>
                <a:path w="1144255" h="348876">
                  <a:moveTo>
                    <a:pt x="7421" y="0"/>
                  </a:moveTo>
                  <a:lnTo>
                    <a:pt x="1136834" y="0"/>
                  </a:lnTo>
                  <a:cubicBezTo>
                    <a:pt x="1138802" y="0"/>
                    <a:pt x="1140690" y="782"/>
                    <a:pt x="1142082" y="2173"/>
                  </a:cubicBezTo>
                  <a:cubicBezTo>
                    <a:pt x="1143473" y="3565"/>
                    <a:pt x="1144255" y="5453"/>
                    <a:pt x="1144255" y="7421"/>
                  </a:cubicBezTo>
                  <a:lnTo>
                    <a:pt x="1144255" y="341455"/>
                  </a:lnTo>
                  <a:cubicBezTo>
                    <a:pt x="1144255" y="345553"/>
                    <a:pt x="1140933" y="348876"/>
                    <a:pt x="1136834" y="348876"/>
                  </a:cubicBezTo>
                  <a:lnTo>
                    <a:pt x="7421" y="348876"/>
                  </a:lnTo>
                  <a:cubicBezTo>
                    <a:pt x="5453" y="348876"/>
                    <a:pt x="3565" y="348094"/>
                    <a:pt x="2173" y="346702"/>
                  </a:cubicBezTo>
                  <a:cubicBezTo>
                    <a:pt x="782" y="345310"/>
                    <a:pt x="0" y="343423"/>
                    <a:pt x="0" y="341455"/>
                  </a:cubicBezTo>
                  <a:lnTo>
                    <a:pt x="0" y="7421"/>
                  </a:lnTo>
                  <a:cubicBezTo>
                    <a:pt x="0" y="5453"/>
                    <a:pt x="782" y="3565"/>
                    <a:pt x="2173" y="2173"/>
                  </a:cubicBezTo>
                  <a:cubicBezTo>
                    <a:pt x="3565" y="782"/>
                    <a:pt x="5453" y="0"/>
                    <a:pt x="7421" y="0"/>
                  </a:cubicBezTo>
                  <a:close/>
                </a:path>
              </a:pathLst>
            </a:custGeom>
            <a:solidFill>
              <a:srgbClr val="BFE5EF"/>
            </a:solidFill>
            <a:ln cap="sq">
              <a:noFill/>
              <a:prstDash val="solid"/>
              <a:miter/>
            </a:ln>
          </p:spPr>
          <p:txBody>
            <a:bodyPr/>
            <a:lstStyle/>
            <a:p>
              <a:endParaRPr lang="es-CL"/>
            </a:p>
          </p:txBody>
        </p:sp>
        <p:sp>
          <p:nvSpPr>
            <p:cNvPr id="46" name="TextBox 46"/>
            <p:cNvSpPr txBox="1"/>
            <p:nvPr/>
          </p:nvSpPr>
          <p:spPr>
            <a:xfrm>
              <a:off x="0" y="-19050"/>
              <a:ext cx="1144255" cy="367926"/>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Agregar proyectos, modificar usuarios e integrar la clusterización</a:t>
              </a:r>
            </a:p>
          </p:txBody>
        </p:sp>
      </p:grpSp>
      <p:grpSp>
        <p:nvGrpSpPr>
          <p:cNvPr id="47" name="Group 47"/>
          <p:cNvGrpSpPr/>
          <p:nvPr/>
        </p:nvGrpSpPr>
        <p:grpSpPr>
          <a:xfrm>
            <a:off x="12809034" y="7287335"/>
            <a:ext cx="4173101" cy="1167002"/>
            <a:chOff x="0" y="0"/>
            <a:chExt cx="1144255" cy="319989"/>
          </a:xfrm>
        </p:grpSpPr>
        <p:sp>
          <p:nvSpPr>
            <p:cNvPr id="48" name="Freeform 48"/>
            <p:cNvSpPr/>
            <p:nvPr/>
          </p:nvSpPr>
          <p:spPr>
            <a:xfrm>
              <a:off x="0" y="0"/>
              <a:ext cx="1144255" cy="319989"/>
            </a:xfrm>
            <a:custGeom>
              <a:avLst/>
              <a:gdLst/>
              <a:ahLst/>
              <a:cxnLst/>
              <a:rect l="l" t="t" r="r" b="b"/>
              <a:pathLst>
                <a:path w="1144255" h="319989">
                  <a:moveTo>
                    <a:pt x="7421" y="0"/>
                  </a:moveTo>
                  <a:lnTo>
                    <a:pt x="1136834" y="0"/>
                  </a:lnTo>
                  <a:cubicBezTo>
                    <a:pt x="1138802" y="0"/>
                    <a:pt x="1140690" y="782"/>
                    <a:pt x="1142082" y="2173"/>
                  </a:cubicBezTo>
                  <a:cubicBezTo>
                    <a:pt x="1143473" y="3565"/>
                    <a:pt x="1144255" y="5453"/>
                    <a:pt x="1144255" y="7421"/>
                  </a:cubicBezTo>
                  <a:lnTo>
                    <a:pt x="1144255" y="312569"/>
                  </a:lnTo>
                  <a:cubicBezTo>
                    <a:pt x="1144255" y="316667"/>
                    <a:pt x="1140933" y="319989"/>
                    <a:pt x="1136834" y="319989"/>
                  </a:cubicBezTo>
                  <a:lnTo>
                    <a:pt x="7421" y="319989"/>
                  </a:lnTo>
                  <a:cubicBezTo>
                    <a:pt x="5453" y="319989"/>
                    <a:pt x="3565" y="319208"/>
                    <a:pt x="2173" y="317816"/>
                  </a:cubicBezTo>
                  <a:cubicBezTo>
                    <a:pt x="782" y="316424"/>
                    <a:pt x="0" y="314537"/>
                    <a:pt x="0" y="312569"/>
                  </a:cubicBezTo>
                  <a:lnTo>
                    <a:pt x="0" y="7421"/>
                  </a:lnTo>
                  <a:cubicBezTo>
                    <a:pt x="0" y="5453"/>
                    <a:pt x="782" y="3565"/>
                    <a:pt x="2173" y="2173"/>
                  </a:cubicBezTo>
                  <a:cubicBezTo>
                    <a:pt x="3565" y="782"/>
                    <a:pt x="5453" y="0"/>
                    <a:pt x="7421" y="0"/>
                  </a:cubicBezTo>
                  <a:close/>
                </a:path>
              </a:pathLst>
            </a:custGeom>
            <a:solidFill>
              <a:srgbClr val="BFE5EF"/>
            </a:solidFill>
            <a:ln cap="sq">
              <a:noFill/>
              <a:prstDash val="solid"/>
              <a:miter/>
            </a:ln>
          </p:spPr>
          <p:txBody>
            <a:bodyPr/>
            <a:lstStyle/>
            <a:p>
              <a:endParaRPr lang="es-CL"/>
            </a:p>
          </p:txBody>
        </p:sp>
        <p:sp>
          <p:nvSpPr>
            <p:cNvPr id="49" name="TextBox 49"/>
            <p:cNvSpPr txBox="1"/>
            <p:nvPr/>
          </p:nvSpPr>
          <p:spPr>
            <a:xfrm>
              <a:off x="0" y="-19050"/>
              <a:ext cx="1144255" cy="339039"/>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6</a:t>
              </a:r>
            </a:p>
          </p:txBody>
        </p:sp>
      </p:grpSp>
      <p:sp>
        <p:nvSpPr>
          <p:cNvPr id="50" name="Freeform 50"/>
          <p:cNvSpPr/>
          <p:nvPr/>
        </p:nvSpPr>
        <p:spPr>
          <a:xfrm>
            <a:off x="13036371" y="0"/>
            <a:ext cx="4320413" cy="3013070"/>
          </a:xfrm>
          <a:custGeom>
            <a:avLst/>
            <a:gdLst/>
            <a:ahLst/>
            <a:cxnLst/>
            <a:rect l="l" t="t" r="r" b="b"/>
            <a:pathLst>
              <a:path w="4320413" h="3013070">
                <a:moveTo>
                  <a:pt x="0" y="0"/>
                </a:moveTo>
                <a:lnTo>
                  <a:pt x="4320412" y="0"/>
                </a:lnTo>
                <a:lnTo>
                  <a:pt x="4320412" y="3013070"/>
                </a:lnTo>
                <a:lnTo>
                  <a:pt x="0" y="3013070"/>
                </a:lnTo>
                <a:lnTo>
                  <a:pt x="0" y="0"/>
                </a:lnTo>
                <a:close/>
              </a:path>
            </a:pathLst>
          </a:custGeom>
          <a:blipFill>
            <a:blip r:embed="rId2"/>
            <a:stretch>
              <a:fillRect t="-15593" r="-167" b="-28035"/>
            </a:stretch>
          </a:blipFill>
        </p:spPr>
        <p:txBody>
          <a:bodyPr/>
          <a:lstStyle/>
          <a:p>
            <a:endParaRPr lang="es-CL"/>
          </a:p>
        </p:txBody>
      </p:sp>
      <p:sp>
        <p:nvSpPr>
          <p:cNvPr id="51" name="TextBox 51"/>
          <p:cNvSpPr txBox="1"/>
          <p:nvPr/>
        </p:nvSpPr>
        <p:spPr>
          <a:xfrm>
            <a:off x="1305865" y="914400"/>
            <a:ext cx="7532838" cy="1074952"/>
          </a:xfrm>
          <a:prstGeom prst="rect">
            <a:avLst/>
          </a:prstGeom>
        </p:spPr>
        <p:txBody>
          <a:bodyPr lIns="0" tIns="0" rIns="0" bIns="0" rtlCol="0" anchor="t">
            <a:spAutoFit/>
          </a:bodyPr>
          <a:lstStyle/>
          <a:p>
            <a:pPr marL="0" lvl="0" indent="0" algn="l">
              <a:lnSpc>
                <a:spcPts val="8710"/>
              </a:lnSpc>
              <a:spcBef>
                <a:spcPct val="0"/>
              </a:spcBef>
            </a:pPr>
            <a:r>
              <a:rPr lang="en-US" sz="6312" spc="618">
                <a:solidFill>
                  <a:srgbClr val="231F20"/>
                </a:solidFill>
                <a:latin typeface="TT Drugs"/>
                <a:ea typeface="TT Drugs"/>
                <a:cs typeface="TT Drugs"/>
                <a:sym typeface="TT Drugs"/>
              </a:rPr>
              <a:t>Sprints</a:t>
            </a:r>
          </a:p>
        </p:txBody>
      </p:sp>
      <p:sp>
        <p:nvSpPr>
          <p:cNvPr id="52" name="TextBox 52"/>
          <p:cNvSpPr txBox="1"/>
          <p:nvPr/>
        </p:nvSpPr>
        <p:spPr>
          <a:xfrm>
            <a:off x="1305865" y="1951252"/>
            <a:ext cx="7532838" cy="745343"/>
          </a:xfrm>
          <a:prstGeom prst="rect">
            <a:avLst/>
          </a:prstGeom>
        </p:spPr>
        <p:txBody>
          <a:bodyPr lIns="0" tIns="0" rIns="0" bIns="0" rtlCol="0" anchor="t">
            <a:spAutoFit/>
          </a:bodyPr>
          <a:lstStyle/>
          <a:p>
            <a:pPr algn="l">
              <a:lnSpc>
                <a:spcPts val="2989"/>
              </a:lnSpc>
            </a:pPr>
            <a:r>
              <a:rPr lang="en-US" sz="2166" spc="212">
                <a:solidFill>
                  <a:srgbClr val="231F20"/>
                </a:solidFill>
                <a:latin typeface="TT Drugs"/>
                <a:ea typeface="TT Drugs"/>
                <a:cs typeface="TT Drugs"/>
                <a:sym typeface="TT Drugs"/>
              </a:rPr>
              <a:t>A continuación se presentarán los avances realizados en cada sprint</a:t>
            </a:r>
          </a:p>
        </p:txBody>
      </p:sp>
      <p:grpSp>
        <p:nvGrpSpPr>
          <p:cNvPr id="53" name="Group 53"/>
          <p:cNvGrpSpPr/>
          <p:nvPr/>
        </p:nvGrpSpPr>
        <p:grpSpPr>
          <a:xfrm>
            <a:off x="3973605" y="8812097"/>
            <a:ext cx="4252026" cy="1167002"/>
            <a:chOff x="0" y="0"/>
            <a:chExt cx="1165896" cy="319989"/>
          </a:xfrm>
        </p:grpSpPr>
        <p:sp>
          <p:nvSpPr>
            <p:cNvPr id="54" name="Freeform 54"/>
            <p:cNvSpPr/>
            <p:nvPr/>
          </p:nvSpPr>
          <p:spPr>
            <a:xfrm>
              <a:off x="0" y="0"/>
              <a:ext cx="1165896" cy="319989"/>
            </a:xfrm>
            <a:custGeom>
              <a:avLst/>
              <a:gdLst/>
              <a:ahLst/>
              <a:cxnLst/>
              <a:rect l="l" t="t" r="r" b="b"/>
              <a:pathLst>
                <a:path w="1165896" h="319989">
                  <a:moveTo>
                    <a:pt x="7283" y="0"/>
                  </a:moveTo>
                  <a:lnTo>
                    <a:pt x="1158613" y="0"/>
                  </a:lnTo>
                  <a:cubicBezTo>
                    <a:pt x="1160545" y="0"/>
                    <a:pt x="1162397" y="767"/>
                    <a:pt x="1163763" y="2133"/>
                  </a:cubicBezTo>
                  <a:cubicBezTo>
                    <a:pt x="1165129" y="3499"/>
                    <a:pt x="1165896" y="5351"/>
                    <a:pt x="1165896" y="7283"/>
                  </a:cubicBezTo>
                  <a:lnTo>
                    <a:pt x="1165896" y="312706"/>
                  </a:lnTo>
                  <a:cubicBezTo>
                    <a:pt x="1165896" y="314638"/>
                    <a:pt x="1165129" y="316490"/>
                    <a:pt x="1163763" y="317856"/>
                  </a:cubicBezTo>
                  <a:cubicBezTo>
                    <a:pt x="1162397" y="319222"/>
                    <a:pt x="1160545" y="319989"/>
                    <a:pt x="1158613" y="319989"/>
                  </a:cubicBezTo>
                  <a:lnTo>
                    <a:pt x="7283" y="319989"/>
                  </a:lnTo>
                  <a:cubicBezTo>
                    <a:pt x="5351" y="319989"/>
                    <a:pt x="3499" y="319222"/>
                    <a:pt x="2133" y="317856"/>
                  </a:cubicBezTo>
                  <a:cubicBezTo>
                    <a:pt x="767" y="316490"/>
                    <a:pt x="0" y="314638"/>
                    <a:pt x="0" y="312706"/>
                  </a:cubicBezTo>
                  <a:lnTo>
                    <a:pt x="0" y="7283"/>
                  </a:lnTo>
                  <a:cubicBezTo>
                    <a:pt x="0" y="5351"/>
                    <a:pt x="767" y="3499"/>
                    <a:pt x="2133" y="2133"/>
                  </a:cubicBezTo>
                  <a:cubicBezTo>
                    <a:pt x="3499" y="767"/>
                    <a:pt x="5351" y="0"/>
                    <a:pt x="7283" y="0"/>
                  </a:cubicBezTo>
                  <a:close/>
                </a:path>
              </a:pathLst>
            </a:custGeom>
            <a:solidFill>
              <a:srgbClr val="BFE5EF"/>
            </a:solidFill>
            <a:ln cap="sq">
              <a:noFill/>
              <a:prstDash val="solid"/>
              <a:miter/>
            </a:ln>
          </p:spPr>
          <p:txBody>
            <a:bodyPr/>
            <a:lstStyle/>
            <a:p>
              <a:endParaRPr lang="es-CL"/>
            </a:p>
          </p:txBody>
        </p:sp>
        <p:sp>
          <p:nvSpPr>
            <p:cNvPr id="55" name="TextBox 55"/>
            <p:cNvSpPr txBox="1"/>
            <p:nvPr/>
          </p:nvSpPr>
          <p:spPr>
            <a:xfrm>
              <a:off x="0" y="-19050"/>
              <a:ext cx="1165896" cy="339039"/>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110</a:t>
              </a:r>
            </a:p>
          </p:txBody>
        </p:sp>
      </p:grpSp>
      <p:grpSp>
        <p:nvGrpSpPr>
          <p:cNvPr id="56" name="Group 56"/>
          <p:cNvGrpSpPr/>
          <p:nvPr/>
        </p:nvGrpSpPr>
        <p:grpSpPr>
          <a:xfrm>
            <a:off x="1305865" y="8781744"/>
            <a:ext cx="2488957" cy="1227709"/>
            <a:chOff x="0" y="0"/>
            <a:chExt cx="682467" cy="336635"/>
          </a:xfrm>
        </p:grpSpPr>
        <p:sp>
          <p:nvSpPr>
            <p:cNvPr id="57" name="Freeform 57"/>
            <p:cNvSpPr/>
            <p:nvPr/>
          </p:nvSpPr>
          <p:spPr>
            <a:xfrm>
              <a:off x="0" y="0"/>
              <a:ext cx="682467" cy="336635"/>
            </a:xfrm>
            <a:custGeom>
              <a:avLst/>
              <a:gdLst/>
              <a:ahLst/>
              <a:cxnLst/>
              <a:rect l="l" t="t" r="r" b="b"/>
              <a:pathLst>
                <a:path w="682467" h="336635">
                  <a:moveTo>
                    <a:pt x="12442" y="0"/>
                  </a:moveTo>
                  <a:lnTo>
                    <a:pt x="670025" y="0"/>
                  </a:lnTo>
                  <a:cubicBezTo>
                    <a:pt x="676896" y="0"/>
                    <a:pt x="682467" y="5570"/>
                    <a:pt x="682467" y="12442"/>
                  </a:cubicBezTo>
                  <a:lnTo>
                    <a:pt x="682467" y="324193"/>
                  </a:lnTo>
                  <a:cubicBezTo>
                    <a:pt x="682467" y="327493"/>
                    <a:pt x="681156" y="330658"/>
                    <a:pt x="678822" y="332991"/>
                  </a:cubicBezTo>
                  <a:cubicBezTo>
                    <a:pt x="676489" y="335324"/>
                    <a:pt x="673324" y="336635"/>
                    <a:pt x="670025" y="336635"/>
                  </a:cubicBezTo>
                  <a:lnTo>
                    <a:pt x="12442" y="336635"/>
                  </a:lnTo>
                  <a:cubicBezTo>
                    <a:pt x="5570" y="336635"/>
                    <a:pt x="0" y="331065"/>
                    <a:pt x="0" y="324193"/>
                  </a:cubicBezTo>
                  <a:lnTo>
                    <a:pt x="0" y="12442"/>
                  </a:lnTo>
                  <a:cubicBezTo>
                    <a:pt x="0" y="5570"/>
                    <a:pt x="5570" y="0"/>
                    <a:pt x="12442" y="0"/>
                  </a:cubicBezTo>
                  <a:close/>
                </a:path>
              </a:pathLst>
            </a:custGeom>
            <a:solidFill>
              <a:srgbClr val="BFE5EF"/>
            </a:solidFill>
            <a:ln cap="sq">
              <a:noFill/>
              <a:prstDash val="solid"/>
              <a:miter/>
            </a:ln>
          </p:spPr>
          <p:txBody>
            <a:bodyPr/>
            <a:lstStyle/>
            <a:p>
              <a:endParaRPr lang="es-CL"/>
            </a:p>
          </p:txBody>
        </p:sp>
        <p:sp>
          <p:nvSpPr>
            <p:cNvPr id="58" name="TextBox 58"/>
            <p:cNvSpPr txBox="1"/>
            <p:nvPr/>
          </p:nvSpPr>
          <p:spPr>
            <a:xfrm>
              <a:off x="0" y="-19050"/>
              <a:ext cx="682467" cy="355685"/>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Puntos de historia de usuario</a:t>
              </a:r>
            </a:p>
          </p:txBody>
        </p:sp>
      </p:grpSp>
      <p:grpSp>
        <p:nvGrpSpPr>
          <p:cNvPr id="59" name="Group 59"/>
          <p:cNvGrpSpPr/>
          <p:nvPr/>
        </p:nvGrpSpPr>
        <p:grpSpPr>
          <a:xfrm>
            <a:off x="8406606" y="8781744"/>
            <a:ext cx="4221454" cy="1167002"/>
            <a:chOff x="0" y="0"/>
            <a:chExt cx="1157513" cy="319989"/>
          </a:xfrm>
        </p:grpSpPr>
        <p:sp>
          <p:nvSpPr>
            <p:cNvPr id="60" name="Freeform 60"/>
            <p:cNvSpPr/>
            <p:nvPr/>
          </p:nvSpPr>
          <p:spPr>
            <a:xfrm>
              <a:off x="0" y="0"/>
              <a:ext cx="1157513" cy="319989"/>
            </a:xfrm>
            <a:custGeom>
              <a:avLst/>
              <a:gdLst/>
              <a:ahLst/>
              <a:cxnLst/>
              <a:rect l="l" t="t" r="r" b="b"/>
              <a:pathLst>
                <a:path w="1157513" h="319989">
                  <a:moveTo>
                    <a:pt x="7336" y="0"/>
                  </a:moveTo>
                  <a:lnTo>
                    <a:pt x="1150177" y="0"/>
                  </a:lnTo>
                  <a:cubicBezTo>
                    <a:pt x="1152123" y="0"/>
                    <a:pt x="1153989" y="773"/>
                    <a:pt x="1155365" y="2149"/>
                  </a:cubicBezTo>
                  <a:cubicBezTo>
                    <a:pt x="1156740" y="3524"/>
                    <a:pt x="1157513" y="5390"/>
                    <a:pt x="1157513" y="7336"/>
                  </a:cubicBezTo>
                  <a:lnTo>
                    <a:pt x="1157513" y="312654"/>
                  </a:lnTo>
                  <a:cubicBezTo>
                    <a:pt x="1157513" y="316705"/>
                    <a:pt x="1154229" y="319989"/>
                    <a:pt x="1150177" y="319989"/>
                  </a:cubicBezTo>
                  <a:lnTo>
                    <a:pt x="7336" y="319989"/>
                  </a:lnTo>
                  <a:cubicBezTo>
                    <a:pt x="5390" y="319989"/>
                    <a:pt x="3524" y="319217"/>
                    <a:pt x="2149" y="317841"/>
                  </a:cubicBezTo>
                  <a:cubicBezTo>
                    <a:pt x="773" y="316465"/>
                    <a:pt x="0" y="314599"/>
                    <a:pt x="0" y="312654"/>
                  </a:cubicBezTo>
                  <a:lnTo>
                    <a:pt x="0" y="7336"/>
                  </a:lnTo>
                  <a:cubicBezTo>
                    <a:pt x="0" y="5390"/>
                    <a:pt x="773" y="3524"/>
                    <a:pt x="2149" y="2149"/>
                  </a:cubicBezTo>
                  <a:cubicBezTo>
                    <a:pt x="3524" y="773"/>
                    <a:pt x="5390" y="0"/>
                    <a:pt x="7336" y="0"/>
                  </a:cubicBezTo>
                  <a:close/>
                </a:path>
              </a:pathLst>
            </a:custGeom>
            <a:solidFill>
              <a:srgbClr val="BFE5EF"/>
            </a:solidFill>
            <a:ln cap="sq">
              <a:noFill/>
              <a:prstDash val="solid"/>
              <a:miter/>
            </a:ln>
          </p:spPr>
          <p:txBody>
            <a:bodyPr/>
            <a:lstStyle/>
            <a:p>
              <a:endParaRPr lang="es-CL"/>
            </a:p>
          </p:txBody>
        </p:sp>
        <p:sp>
          <p:nvSpPr>
            <p:cNvPr id="61" name="TextBox 61"/>
            <p:cNvSpPr txBox="1"/>
            <p:nvPr/>
          </p:nvSpPr>
          <p:spPr>
            <a:xfrm>
              <a:off x="0" y="-19050"/>
              <a:ext cx="1157513" cy="339039"/>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74</a:t>
              </a:r>
            </a:p>
          </p:txBody>
        </p:sp>
      </p:grpSp>
      <p:grpSp>
        <p:nvGrpSpPr>
          <p:cNvPr id="62" name="Group 62"/>
          <p:cNvGrpSpPr/>
          <p:nvPr/>
        </p:nvGrpSpPr>
        <p:grpSpPr>
          <a:xfrm>
            <a:off x="12809034" y="8767456"/>
            <a:ext cx="4173101" cy="1167002"/>
            <a:chOff x="0" y="0"/>
            <a:chExt cx="1144255" cy="319989"/>
          </a:xfrm>
        </p:grpSpPr>
        <p:sp>
          <p:nvSpPr>
            <p:cNvPr id="63" name="Freeform 63"/>
            <p:cNvSpPr/>
            <p:nvPr/>
          </p:nvSpPr>
          <p:spPr>
            <a:xfrm>
              <a:off x="0" y="0"/>
              <a:ext cx="1144255" cy="319989"/>
            </a:xfrm>
            <a:custGeom>
              <a:avLst/>
              <a:gdLst/>
              <a:ahLst/>
              <a:cxnLst/>
              <a:rect l="l" t="t" r="r" b="b"/>
              <a:pathLst>
                <a:path w="1144255" h="319989">
                  <a:moveTo>
                    <a:pt x="7421" y="0"/>
                  </a:moveTo>
                  <a:lnTo>
                    <a:pt x="1136834" y="0"/>
                  </a:lnTo>
                  <a:cubicBezTo>
                    <a:pt x="1138802" y="0"/>
                    <a:pt x="1140690" y="782"/>
                    <a:pt x="1142082" y="2173"/>
                  </a:cubicBezTo>
                  <a:cubicBezTo>
                    <a:pt x="1143473" y="3565"/>
                    <a:pt x="1144255" y="5453"/>
                    <a:pt x="1144255" y="7421"/>
                  </a:cubicBezTo>
                  <a:lnTo>
                    <a:pt x="1144255" y="312569"/>
                  </a:lnTo>
                  <a:cubicBezTo>
                    <a:pt x="1144255" y="316667"/>
                    <a:pt x="1140933" y="319989"/>
                    <a:pt x="1136834" y="319989"/>
                  </a:cubicBezTo>
                  <a:lnTo>
                    <a:pt x="7421" y="319989"/>
                  </a:lnTo>
                  <a:cubicBezTo>
                    <a:pt x="5453" y="319989"/>
                    <a:pt x="3565" y="319208"/>
                    <a:pt x="2173" y="317816"/>
                  </a:cubicBezTo>
                  <a:cubicBezTo>
                    <a:pt x="782" y="316424"/>
                    <a:pt x="0" y="314537"/>
                    <a:pt x="0" y="312569"/>
                  </a:cubicBezTo>
                  <a:lnTo>
                    <a:pt x="0" y="7421"/>
                  </a:lnTo>
                  <a:cubicBezTo>
                    <a:pt x="0" y="5453"/>
                    <a:pt x="782" y="3565"/>
                    <a:pt x="2173" y="2173"/>
                  </a:cubicBezTo>
                  <a:cubicBezTo>
                    <a:pt x="3565" y="782"/>
                    <a:pt x="5453" y="0"/>
                    <a:pt x="7421" y="0"/>
                  </a:cubicBezTo>
                  <a:close/>
                </a:path>
              </a:pathLst>
            </a:custGeom>
            <a:solidFill>
              <a:srgbClr val="BFE5EF"/>
            </a:solidFill>
            <a:ln cap="sq">
              <a:noFill/>
              <a:prstDash val="solid"/>
              <a:miter/>
            </a:ln>
          </p:spPr>
          <p:txBody>
            <a:bodyPr/>
            <a:lstStyle/>
            <a:p>
              <a:endParaRPr lang="es-CL"/>
            </a:p>
          </p:txBody>
        </p:sp>
        <p:sp>
          <p:nvSpPr>
            <p:cNvPr id="64" name="TextBox 64"/>
            <p:cNvSpPr txBox="1"/>
            <p:nvPr/>
          </p:nvSpPr>
          <p:spPr>
            <a:xfrm>
              <a:off x="0" y="-19050"/>
              <a:ext cx="1144255" cy="339039"/>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53</a:t>
              </a:r>
            </a:p>
          </p:txBody>
        </p:sp>
      </p:grpSp>
      <p:sp>
        <p:nvSpPr>
          <p:cNvPr id="65" name="Freeform 65"/>
          <p:cNvSpPr/>
          <p:nvPr/>
        </p:nvSpPr>
        <p:spPr>
          <a:xfrm>
            <a:off x="1038982" y="284711"/>
            <a:ext cx="3022722" cy="743989"/>
          </a:xfrm>
          <a:custGeom>
            <a:avLst/>
            <a:gdLst/>
            <a:ahLst/>
            <a:cxnLst/>
            <a:rect l="l" t="t" r="r" b="b"/>
            <a:pathLst>
              <a:path w="3022722" h="743989">
                <a:moveTo>
                  <a:pt x="0" y="0"/>
                </a:moveTo>
                <a:lnTo>
                  <a:pt x="3022722" y="0"/>
                </a:lnTo>
                <a:lnTo>
                  <a:pt x="3022722" y="743989"/>
                </a:lnTo>
                <a:lnTo>
                  <a:pt x="0" y="743989"/>
                </a:lnTo>
                <a:lnTo>
                  <a:pt x="0" y="0"/>
                </a:lnTo>
                <a:close/>
              </a:path>
            </a:pathLst>
          </a:custGeom>
          <a:blipFill>
            <a:blip r:embed="rId3">
              <a:alphaModFix amt="50000"/>
            </a:blip>
            <a:stretch>
              <a:fillRect/>
            </a:stretch>
          </a:blipFill>
        </p:spPr>
        <p:txBody>
          <a:bodyPr/>
          <a:lstStyle/>
          <a:p>
            <a:endParaRPr lang="es-CL"/>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048831"/>
            <a:chOff x="0" y="0"/>
            <a:chExt cx="4880466" cy="813633"/>
          </a:xfrm>
        </p:grpSpPr>
        <p:sp>
          <p:nvSpPr>
            <p:cNvPr id="3" name="Freeform 3"/>
            <p:cNvSpPr/>
            <p:nvPr/>
          </p:nvSpPr>
          <p:spPr>
            <a:xfrm>
              <a:off x="0" y="0"/>
              <a:ext cx="4880466" cy="813633"/>
            </a:xfrm>
            <a:custGeom>
              <a:avLst/>
              <a:gdLst/>
              <a:ahLst/>
              <a:cxnLst/>
              <a:rect l="l" t="t" r="r" b="b"/>
              <a:pathLst>
                <a:path w="4880466" h="813633">
                  <a:moveTo>
                    <a:pt x="1693" y="0"/>
                  </a:moveTo>
                  <a:lnTo>
                    <a:pt x="4878773" y="0"/>
                  </a:lnTo>
                  <a:cubicBezTo>
                    <a:pt x="4879222" y="0"/>
                    <a:pt x="4879653" y="178"/>
                    <a:pt x="4879970" y="496"/>
                  </a:cubicBezTo>
                  <a:cubicBezTo>
                    <a:pt x="4880288" y="814"/>
                    <a:pt x="4880466" y="1244"/>
                    <a:pt x="4880466" y="1693"/>
                  </a:cubicBezTo>
                  <a:lnTo>
                    <a:pt x="4880466" y="811939"/>
                  </a:lnTo>
                  <a:cubicBezTo>
                    <a:pt x="4880466" y="812389"/>
                    <a:pt x="4880288" y="812819"/>
                    <a:pt x="4879970" y="813137"/>
                  </a:cubicBezTo>
                  <a:cubicBezTo>
                    <a:pt x="4879653" y="813454"/>
                    <a:pt x="4879222" y="813633"/>
                    <a:pt x="4878773" y="813633"/>
                  </a:cubicBezTo>
                  <a:lnTo>
                    <a:pt x="1693" y="813633"/>
                  </a:lnTo>
                  <a:cubicBezTo>
                    <a:pt x="1244" y="813633"/>
                    <a:pt x="814" y="813454"/>
                    <a:pt x="496" y="813137"/>
                  </a:cubicBezTo>
                  <a:cubicBezTo>
                    <a:pt x="178" y="812819"/>
                    <a:pt x="0" y="812389"/>
                    <a:pt x="0" y="811939"/>
                  </a:cubicBezTo>
                  <a:lnTo>
                    <a:pt x="0" y="1693"/>
                  </a:lnTo>
                  <a:cubicBezTo>
                    <a:pt x="0" y="1244"/>
                    <a:pt x="178" y="814"/>
                    <a:pt x="496" y="496"/>
                  </a:cubicBezTo>
                  <a:cubicBezTo>
                    <a:pt x="814" y="178"/>
                    <a:pt x="1244" y="0"/>
                    <a:pt x="1693" y="0"/>
                  </a:cubicBezTo>
                  <a:close/>
                </a:path>
              </a:pathLst>
            </a:custGeom>
            <a:solidFill>
              <a:srgbClr val="BFE5EF"/>
            </a:solidFill>
            <a:ln cap="sq">
              <a:noFill/>
              <a:prstDash val="solid"/>
              <a:miter/>
            </a:ln>
          </p:spPr>
          <p:txBody>
            <a:bodyPr/>
            <a:lstStyle/>
            <a:p>
              <a:endParaRPr lang="es-CL"/>
            </a:p>
          </p:txBody>
        </p:sp>
        <p:sp>
          <p:nvSpPr>
            <p:cNvPr id="4" name="TextBox 4"/>
            <p:cNvSpPr txBox="1"/>
            <p:nvPr/>
          </p:nvSpPr>
          <p:spPr>
            <a:xfrm>
              <a:off x="0" y="-19050"/>
              <a:ext cx="4880466" cy="832683"/>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0278347" y="3346520"/>
            <a:ext cx="4221454" cy="725042"/>
            <a:chOff x="0" y="0"/>
            <a:chExt cx="1157513" cy="198805"/>
          </a:xfrm>
        </p:grpSpPr>
        <p:sp>
          <p:nvSpPr>
            <p:cNvPr id="6" name="Freeform 6"/>
            <p:cNvSpPr/>
            <p:nvPr/>
          </p:nvSpPr>
          <p:spPr>
            <a:xfrm>
              <a:off x="0" y="0"/>
              <a:ext cx="1157513" cy="198805"/>
            </a:xfrm>
            <a:custGeom>
              <a:avLst/>
              <a:gdLst/>
              <a:ahLst/>
              <a:cxnLst/>
              <a:rect l="l" t="t" r="r" b="b"/>
              <a:pathLst>
                <a:path w="1157513" h="198805">
                  <a:moveTo>
                    <a:pt x="7336" y="0"/>
                  </a:moveTo>
                  <a:lnTo>
                    <a:pt x="1150177" y="0"/>
                  </a:lnTo>
                  <a:cubicBezTo>
                    <a:pt x="1152123" y="0"/>
                    <a:pt x="1153989" y="773"/>
                    <a:pt x="1155365" y="2149"/>
                  </a:cubicBezTo>
                  <a:cubicBezTo>
                    <a:pt x="1156740" y="3524"/>
                    <a:pt x="1157513" y="5390"/>
                    <a:pt x="1157513" y="7336"/>
                  </a:cubicBezTo>
                  <a:lnTo>
                    <a:pt x="1157513" y="191469"/>
                  </a:lnTo>
                  <a:cubicBezTo>
                    <a:pt x="1157513" y="195521"/>
                    <a:pt x="1154229" y="198805"/>
                    <a:pt x="1150177" y="198805"/>
                  </a:cubicBezTo>
                  <a:lnTo>
                    <a:pt x="7336" y="198805"/>
                  </a:lnTo>
                  <a:cubicBezTo>
                    <a:pt x="5390" y="198805"/>
                    <a:pt x="3524" y="198032"/>
                    <a:pt x="2149" y="196656"/>
                  </a:cubicBezTo>
                  <a:cubicBezTo>
                    <a:pt x="773" y="195281"/>
                    <a:pt x="0" y="193415"/>
                    <a:pt x="0" y="191469"/>
                  </a:cubicBezTo>
                  <a:lnTo>
                    <a:pt x="0" y="7336"/>
                  </a:lnTo>
                  <a:cubicBezTo>
                    <a:pt x="0" y="5390"/>
                    <a:pt x="773" y="3524"/>
                    <a:pt x="2149" y="2149"/>
                  </a:cubicBezTo>
                  <a:cubicBezTo>
                    <a:pt x="3524" y="773"/>
                    <a:pt x="5390" y="0"/>
                    <a:pt x="7336" y="0"/>
                  </a:cubicBezTo>
                  <a:close/>
                </a:path>
              </a:pathLst>
            </a:custGeom>
            <a:solidFill>
              <a:srgbClr val="BFE5EF"/>
            </a:solidFill>
            <a:ln cap="sq">
              <a:noFill/>
              <a:prstDash val="solid"/>
              <a:miter/>
            </a:ln>
          </p:spPr>
          <p:txBody>
            <a:bodyPr/>
            <a:lstStyle/>
            <a:p>
              <a:endParaRPr lang="es-CL"/>
            </a:p>
          </p:txBody>
        </p:sp>
        <p:sp>
          <p:nvSpPr>
            <p:cNvPr id="7" name="TextBox 7"/>
            <p:cNvSpPr txBox="1"/>
            <p:nvPr/>
          </p:nvSpPr>
          <p:spPr>
            <a:xfrm>
              <a:off x="0" y="-19050"/>
              <a:ext cx="1157513" cy="217855"/>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Sprint Nº5</a:t>
              </a:r>
            </a:p>
          </p:txBody>
        </p:sp>
      </p:grpSp>
      <p:grpSp>
        <p:nvGrpSpPr>
          <p:cNvPr id="8" name="Group 8"/>
          <p:cNvGrpSpPr/>
          <p:nvPr/>
        </p:nvGrpSpPr>
        <p:grpSpPr>
          <a:xfrm>
            <a:off x="5845346" y="3346520"/>
            <a:ext cx="4252026" cy="725042"/>
            <a:chOff x="0" y="0"/>
            <a:chExt cx="1165896" cy="198805"/>
          </a:xfrm>
        </p:grpSpPr>
        <p:sp>
          <p:nvSpPr>
            <p:cNvPr id="9" name="Freeform 9"/>
            <p:cNvSpPr/>
            <p:nvPr/>
          </p:nvSpPr>
          <p:spPr>
            <a:xfrm>
              <a:off x="0" y="0"/>
              <a:ext cx="1165896" cy="198805"/>
            </a:xfrm>
            <a:custGeom>
              <a:avLst/>
              <a:gdLst/>
              <a:ahLst/>
              <a:cxnLst/>
              <a:rect l="l" t="t" r="r" b="b"/>
              <a:pathLst>
                <a:path w="1165896" h="198805">
                  <a:moveTo>
                    <a:pt x="7283" y="0"/>
                  </a:moveTo>
                  <a:lnTo>
                    <a:pt x="1158613" y="0"/>
                  </a:lnTo>
                  <a:cubicBezTo>
                    <a:pt x="1160545" y="0"/>
                    <a:pt x="1162397" y="767"/>
                    <a:pt x="1163763" y="2133"/>
                  </a:cubicBezTo>
                  <a:cubicBezTo>
                    <a:pt x="1165129" y="3499"/>
                    <a:pt x="1165896" y="5351"/>
                    <a:pt x="1165896" y="7283"/>
                  </a:cubicBezTo>
                  <a:lnTo>
                    <a:pt x="1165896" y="191522"/>
                  </a:lnTo>
                  <a:cubicBezTo>
                    <a:pt x="1165896" y="193454"/>
                    <a:pt x="1165129" y="195306"/>
                    <a:pt x="1163763" y="196672"/>
                  </a:cubicBezTo>
                  <a:cubicBezTo>
                    <a:pt x="1162397" y="198038"/>
                    <a:pt x="1160545" y="198805"/>
                    <a:pt x="1158613" y="198805"/>
                  </a:cubicBezTo>
                  <a:lnTo>
                    <a:pt x="7283" y="198805"/>
                  </a:lnTo>
                  <a:cubicBezTo>
                    <a:pt x="5351" y="198805"/>
                    <a:pt x="3499" y="198038"/>
                    <a:pt x="2133" y="196672"/>
                  </a:cubicBezTo>
                  <a:cubicBezTo>
                    <a:pt x="767" y="195306"/>
                    <a:pt x="0" y="193454"/>
                    <a:pt x="0" y="191522"/>
                  </a:cubicBezTo>
                  <a:lnTo>
                    <a:pt x="0" y="7283"/>
                  </a:lnTo>
                  <a:cubicBezTo>
                    <a:pt x="0" y="5351"/>
                    <a:pt x="767" y="3499"/>
                    <a:pt x="2133" y="2133"/>
                  </a:cubicBezTo>
                  <a:cubicBezTo>
                    <a:pt x="3499" y="767"/>
                    <a:pt x="5351" y="0"/>
                    <a:pt x="7283" y="0"/>
                  </a:cubicBezTo>
                  <a:close/>
                </a:path>
              </a:pathLst>
            </a:custGeom>
            <a:solidFill>
              <a:srgbClr val="BFE5EF"/>
            </a:solidFill>
            <a:ln cap="sq">
              <a:noFill/>
              <a:prstDash val="solid"/>
              <a:miter/>
            </a:ln>
          </p:spPr>
          <p:txBody>
            <a:bodyPr/>
            <a:lstStyle/>
            <a:p>
              <a:endParaRPr lang="es-CL"/>
            </a:p>
          </p:txBody>
        </p:sp>
        <p:sp>
          <p:nvSpPr>
            <p:cNvPr id="10" name="TextBox 10"/>
            <p:cNvSpPr txBox="1"/>
            <p:nvPr/>
          </p:nvSpPr>
          <p:spPr>
            <a:xfrm>
              <a:off x="0" y="-19050"/>
              <a:ext cx="1165896" cy="217855"/>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Sprint Nº4</a:t>
              </a:r>
            </a:p>
          </p:txBody>
        </p:sp>
      </p:grpSp>
      <p:grpSp>
        <p:nvGrpSpPr>
          <p:cNvPr id="11" name="Group 11"/>
          <p:cNvGrpSpPr/>
          <p:nvPr/>
        </p:nvGrpSpPr>
        <p:grpSpPr>
          <a:xfrm>
            <a:off x="5845346" y="4352683"/>
            <a:ext cx="4252026" cy="1227709"/>
            <a:chOff x="0" y="0"/>
            <a:chExt cx="1165896" cy="336635"/>
          </a:xfrm>
        </p:grpSpPr>
        <p:sp>
          <p:nvSpPr>
            <p:cNvPr id="12" name="Freeform 12"/>
            <p:cNvSpPr/>
            <p:nvPr/>
          </p:nvSpPr>
          <p:spPr>
            <a:xfrm>
              <a:off x="0" y="0"/>
              <a:ext cx="1165896" cy="336635"/>
            </a:xfrm>
            <a:custGeom>
              <a:avLst/>
              <a:gdLst/>
              <a:ahLst/>
              <a:cxnLst/>
              <a:rect l="l" t="t" r="r" b="b"/>
              <a:pathLst>
                <a:path w="1165896" h="336635">
                  <a:moveTo>
                    <a:pt x="7283" y="0"/>
                  </a:moveTo>
                  <a:lnTo>
                    <a:pt x="1158613" y="0"/>
                  </a:lnTo>
                  <a:cubicBezTo>
                    <a:pt x="1160545" y="0"/>
                    <a:pt x="1162397" y="767"/>
                    <a:pt x="1163763" y="2133"/>
                  </a:cubicBezTo>
                  <a:cubicBezTo>
                    <a:pt x="1165129" y="3499"/>
                    <a:pt x="1165896" y="5351"/>
                    <a:pt x="1165896" y="7283"/>
                  </a:cubicBezTo>
                  <a:lnTo>
                    <a:pt x="1165896" y="329352"/>
                  </a:lnTo>
                  <a:cubicBezTo>
                    <a:pt x="1165896" y="331284"/>
                    <a:pt x="1165129" y="333136"/>
                    <a:pt x="1163763" y="334502"/>
                  </a:cubicBezTo>
                  <a:cubicBezTo>
                    <a:pt x="1162397" y="335868"/>
                    <a:pt x="1160545" y="336635"/>
                    <a:pt x="1158613" y="336635"/>
                  </a:cubicBezTo>
                  <a:lnTo>
                    <a:pt x="7283" y="336635"/>
                  </a:lnTo>
                  <a:cubicBezTo>
                    <a:pt x="5351" y="336635"/>
                    <a:pt x="3499" y="335868"/>
                    <a:pt x="2133" y="334502"/>
                  </a:cubicBezTo>
                  <a:cubicBezTo>
                    <a:pt x="767" y="333136"/>
                    <a:pt x="0" y="331284"/>
                    <a:pt x="0" y="329352"/>
                  </a:cubicBezTo>
                  <a:lnTo>
                    <a:pt x="0" y="7283"/>
                  </a:lnTo>
                  <a:cubicBezTo>
                    <a:pt x="0" y="5351"/>
                    <a:pt x="767" y="3499"/>
                    <a:pt x="2133" y="2133"/>
                  </a:cubicBezTo>
                  <a:cubicBezTo>
                    <a:pt x="3499" y="767"/>
                    <a:pt x="5351" y="0"/>
                    <a:pt x="7283" y="0"/>
                  </a:cubicBezTo>
                  <a:close/>
                </a:path>
              </a:pathLst>
            </a:custGeom>
            <a:solidFill>
              <a:srgbClr val="BFE5EF"/>
            </a:solidFill>
            <a:ln cap="sq">
              <a:noFill/>
              <a:prstDash val="solid"/>
              <a:miter/>
            </a:ln>
          </p:spPr>
          <p:txBody>
            <a:bodyPr/>
            <a:lstStyle/>
            <a:p>
              <a:endParaRPr lang="es-CL"/>
            </a:p>
          </p:txBody>
        </p:sp>
        <p:sp>
          <p:nvSpPr>
            <p:cNvPr id="13" name="TextBox 13"/>
            <p:cNvSpPr txBox="1"/>
            <p:nvPr/>
          </p:nvSpPr>
          <p:spPr>
            <a:xfrm>
              <a:off x="0" y="-19050"/>
              <a:ext cx="1165896" cy="355685"/>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Integración del modelo de datos y entregables del grupo Nº2.</a:t>
              </a:r>
            </a:p>
          </p:txBody>
        </p:sp>
      </p:grpSp>
      <p:grpSp>
        <p:nvGrpSpPr>
          <p:cNvPr id="14" name="Group 14"/>
          <p:cNvGrpSpPr/>
          <p:nvPr/>
        </p:nvGrpSpPr>
        <p:grpSpPr>
          <a:xfrm>
            <a:off x="3177605" y="4322330"/>
            <a:ext cx="2488957" cy="1258062"/>
            <a:chOff x="0" y="0"/>
            <a:chExt cx="682467" cy="344958"/>
          </a:xfrm>
        </p:grpSpPr>
        <p:sp>
          <p:nvSpPr>
            <p:cNvPr id="15" name="Freeform 15"/>
            <p:cNvSpPr/>
            <p:nvPr/>
          </p:nvSpPr>
          <p:spPr>
            <a:xfrm>
              <a:off x="0" y="0"/>
              <a:ext cx="682467" cy="344958"/>
            </a:xfrm>
            <a:custGeom>
              <a:avLst/>
              <a:gdLst/>
              <a:ahLst/>
              <a:cxnLst/>
              <a:rect l="l" t="t" r="r" b="b"/>
              <a:pathLst>
                <a:path w="682467" h="344958">
                  <a:moveTo>
                    <a:pt x="12442" y="0"/>
                  </a:moveTo>
                  <a:lnTo>
                    <a:pt x="670025" y="0"/>
                  </a:lnTo>
                  <a:cubicBezTo>
                    <a:pt x="676896" y="0"/>
                    <a:pt x="682467" y="5570"/>
                    <a:pt x="682467" y="12442"/>
                  </a:cubicBezTo>
                  <a:lnTo>
                    <a:pt x="682467" y="332516"/>
                  </a:lnTo>
                  <a:cubicBezTo>
                    <a:pt x="682467" y="339387"/>
                    <a:pt x="676896" y="344958"/>
                    <a:pt x="670025" y="344958"/>
                  </a:cubicBezTo>
                  <a:lnTo>
                    <a:pt x="12442" y="344958"/>
                  </a:lnTo>
                  <a:cubicBezTo>
                    <a:pt x="9142" y="344958"/>
                    <a:pt x="5978" y="343647"/>
                    <a:pt x="3644" y="341314"/>
                  </a:cubicBezTo>
                  <a:cubicBezTo>
                    <a:pt x="1311" y="338980"/>
                    <a:pt x="0" y="335816"/>
                    <a:pt x="0" y="332516"/>
                  </a:cubicBezTo>
                  <a:lnTo>
                    <a:pt x="0" y="12442"/>
                  </a:lnTo>
                  <a:cubicBezTo>
                    <a:pt x="0" y="5570"/>
                    <a:pt x="5570" y="0"/>
                    <a:pt x="12442" y="0"/>
                  </a:cubicBezTo>
                  <a:close/>
                </a:path>
              </a:pathLst>
            </a:custGeom>
            <a:solidFill>
              <a:srgbClr val="BFE5EF"/>
            </a:solidFill>
            <a:ln cap="sq">
              <a:noFill/>
              <a:prstDash val="solid"/>
              <a:miter/>
            </a:ln>
          </p:spPr>
          <p:txBody>
            <a:bodyPr/>
            <a:lstStyle/>
            <a:p>
              <a:endParaRPr lang="es-CL"/>
            </a:p>
          </p:txBody>
        </p:sp>
        <p:sp>
          <p:nvSpPr>
            <p:cNvPr id="16" name="TextBox 16"/>
            <p:cNvSpPr txBox="1"/>
            <p:nvPr/>
          </p:nvSpPr>
          <p:spPr>
            <a:xfrm>
              <a:off x="0" y="-19050"/>
              <a:ext cx="682467" cy="364008"/>
            </a:xfrm>
            <a:prstGeom prst="rect">
              <a:avLst/>
            </a:prstGeom>
          </p:spPr>
          <p:txBody>
            <a:bodyPr lIns="50800" tIns="50800" rIns="50800" bIns="50800" rtlCol="0" anchor="ctr"/>
            <a:lstStyle/>
            <a:p>
              <a:pPr algn="ctr">
                <a:lnSpc>
                  <a:spcPts val="2859"/>
                </a:lnSpc>
              </a:pPr>
              <a:r>
                <a:rPr lang="en-US" sz="2199">
                  <a:solidFill>
                    <a:srgbClr val="000000"/>
                  </a:solidFill>
                  <a:latin typeface="TT Drugs"/>
                  <a:ea typeface="TT Drugs"/>
                  <a:cs typeface="TT Drugs"/>
                  <a:sym typeface="TT Drugs"/>
                </a:rPr>
                <a:t>Objetivo </a:t>
              </a:r>
            </a:p>
            <a:p>
              <a:pPr marL="0" lvl="0" indent="0" algn="ctr">
                <a:lnSpc>
                  <a:spcPts val="2859"/>
                </a:lnSpc>
                <a:spcBef>
                  <a:spcPct val="0"/>
                </a:spcBef>
              </a:pPr>
              <a:r>
                <a:rPr lang="en-US" sz="2199">
                  <a:solidFill>
                    <a:srgbClr val="000000"/>
                  </a:solidFill>
                  <a:latin typeface="TT Drugs"/>
                  <a:ea typeface="TT Drugs"/>
                  <a:cs typeface="TT Drugs"/>
                  <a:sym typeface="TT Drugs"/>
                </a:rPr>
                <a:t>principal</a:t>
              </a:r>
            </a:p>
          </p:txBody>
        </p:sp>
      </p:grpSp>
      <p:grpSp>
        <p:nvGrpSpPr>
          <p:cNvPr id="17" name="Group 17"/>
          <p:cNvGrpSpPr/>
          <p:nvPr/>
        </p:nvGrpSpPr>
        <p:grpSpPr>
          <a:xfrm>
            <a:off x="5845346" y="5828042"/>
            <a:ext cx="4252026" cy="1227709"/>
            <a:chOff x="0" y="0"/>
            <a:chExt cx="1165896" cy="336635"/>
          </a:xfrm>
        </p:grpSpPr>
        <p:sp>
          <p:nvSpPr>
            <p:cNvPr id="18" name="Freeform 18"/>
            <p:cNvSpPr/>
            <p:nvPr/>
          </p:nvSpPr>
          <p:spPr>
            <a:xfrm>
              <a:off x="0" y="0"/>
              <a:ext cx="1165896" cy="336635"/>
            </a:xfrm>
            <a:custGeom>
              <a:avLst/>
              <a:gdLst/>
              <a:ahLst/>
              <a:cxnLst/>
              <a:rect l="l" t="t" r="r" b="b"/>
              <a:pathLst>
                <a:path w="1165896" h="336635">
                  <a:moveTo>
                    <a:pt x="7283" y="0"/>
                  </a:moveTo>
                  <a:lnTo>
                    <a:pt x="1158613" y="0"/>
                  </a:lnTo>
                  <a:cubicBezTo>
                    <a:pt x="1160545" y="0"/>
                    <a:pt x="1162397" y="767"/>
                    <a:pt x="1163763" y="2133"/>
                  </a:cubicBezTo>
                  <a:cubicBezTo>
                    <a:pt x="1165129" y="3499"/>
                    <a:pt x="1165896" y="5351"/>
                    <a:pt x="1165896" y="7283"/>
                  </a:cubicBezTo>
                  <a:lnTo>
                    <a:pt x="1165896" y="329352"/>
                  </a:lnTo>
                  <a:cubicBezTo>
                    <a:pt x="1165896" y="331284"/>
                    <a:pt x="1165129" y="333136"/>
                    <a:pt x="1163763" y="334502"/>
                  </a:cubicBezTo>
                  <a:cubicBezTo>
                    <a:pt x="1162397" y="335868"/>
                    <a:pt x="1160545" y="336635"/>
                    <a:pt x="1158613" y="336635"/>
                  </a:cubicBezTo>
                  <a:lnTo>
                    <a:pt x="7283" y="336635"/>
                  </a:lnTo>
                  <a:cubicBezTo>
                    <a:pt x="5351" y="336635"/>
                    <a:pt x="3499" y="335868"/>
                    <a:pt x="2133" y="334502"/>
                  </a:cubicBezTo>
                  <a:cubicBezTo>
                    <a:pt x="767" y="333136"/>
                    <a:pt x="0" y="331284"/>
                    <a:pt x="0" y="329352"/>
                  </a:cubicBezTo>
                  <a:lnTo>
                    <a:pt x="0" y="7283"/>
                  </a:lnTo>
                  <a:cubicBezTo>
                    <a:pt x="0" y="5351"/>
                    <a:pt x="767" y="3499"/>
                    <a:pt x="2133" y="2133"/>
                  </a:cubicBezTo>
                  <a:cubicBezTo>
                    <a:pt x="3499" y="767"/>
                    <a:pt x="5351" y="0"/>
                    <a:pt x="7283" y="0"/>
                  </a:cubicBezTo>
                  <a:close/>
                </a:path>
              </a:pathLst>
            </a:custGeom>
            <a:solidFill>
              <a:srgbClr val="BFE5EF"/>
            </a:solidFill>
            <a:ln cap="sq">
              <a:noFill/>
              <a:prstDash val="solid"/>
              <a:miter/>
            </a:ln>
          </p:spPr>
          <p:txBody>
            <a:bodyPr/>
            <a:lstStyle/>
            <a:p>
              <a:endParaRPr lang="es-CL"/>
            </a:p>
          </p:txBody>
        </p:sp>
        <p:sp>
          <p:nvSpPr>
            <p:cNvPr id="19" name="TextBox 19"/>
            <p:cNvSpPr txBox="1"/>
            <p:nvPr/>
          </p:nvSpPr>
          <p:spPr>
            <a:xfrm>
              <a:off x="0" y="-19050"/>
              <a:ext cx="1165896" cy="355685"/>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Integración de clusterización, eliminación del historial y modificar parámetros</a:t>
              </a:r>
            </a:p>
          </p:txBody>
        </p:sp>
      </p:grpSp>
      <p:grpSp>
        <p:nvGrpSpPr>
          <p:cNvPr id="20" name="Group 20"/>
          <p:cNvGrpSpPr/>
          <p:nvPr/>
        </p:nvGrpSpPr>
        <p:grpSpPr>
          <a:xfrm>
            <a:off x="3177605" y="5797689"/>
            <a:ext cx="2488957" cy="1167002"/>
            <a:chOff x="0" y="0"/>
            <a:chExt cx="682467" cy="319989"/>
          </a:xfrm>
        </p:grpSpPr>
        <p:sp>
          <p:nvSpPr>
            <p:cNvPr id="21" name="Freeform 21"/>
            <p:cNvSpPr/>
            <p:nvPr/>
          </p:nvSpPr>
          <p:spPr>
            <a:xfrm>
              <a:off x="0" y="0"/>
              <a:ext cx="682467" cy="319989"/>
            </a:xfrm>
            <a:custGeom>
              <a:avLst/>
              <a:gdLst/>
              <a:ahLst/>
              <a:cxnLst/>
              <a:rect l="l" t="t" r="r" b="b"/>
              <a:pathLst>
                <a:path w="682467" h="319989">
                  <a:moveTo>
                    <a:pt x="12442" y="0"/>
                  </a:moveTo>
                  <a:lnTo>
                    <a:pt x="670025" y="0"/>
                  </a:lnTo>
                  <a:cubicBezTo>
                    <a:pt x="676896" y="0"/>
                    <a:pt x="682467" y="5570"/>
                    <a:pt x="682467" y="12442"/>
                  </a:cubicBezTo>
                  <a:lnTo>
                    <a:pt x="682467" y="307547"/>
                  </a:lnTo>
                  <a:cubicBezTo>
                    <a:pt x="682467" y="314419"/>
                    <a:pt x="676896" y="319989"/>
                    <a:pt x="670025" y="319989"/>
                  </a:cubicBezTo>
                  <a:lnTo>
                    <a:pt x="12442" y="319989"/>
                  </a:lnTo>
                  <a:cubicBezTo>
                    <a:pt x="9142" y="319989"/>
                    <a:pt x="5978" y="318679"/>
                    <a:pt x="3644" y="316345"/>
                  </a:cubicBezTo>
                  <a:cubicBezTo>
                    <a:pt x="1311" y="314012"/>
                    <a:pt x="0" y="310847"/>
                    <a:pt x="0" y="307547"/>
                  </a:cubicBezTo>
                  <a:lnTo>
                    <a:pt x="0" y="12442"/>
                  </a:lnTo>
                  <a:cubicBezTo>
                    <a:pt x="0" y="5570"/>
                    <a:pt x="5570" y="0"/>
                    <a:pt x="12442" y="0"/>
                  </a:cubicBezTo>
                  <a:close/>
                </a:path>
              </a:pathLst>
            </a:custGeom>
            <a:solidFill>
              <a:srgbClr val="BFE5EF"/>
            </a:solidFill>
            <a:ln cap="sq">
              <a:noFill/>
              <a:prstDash val="solid"/>
              <a:miter/>
            </a:ln>
          </p:spPr>
          <p:txBody>
            <a:bodyPr/>
            <a:lstStyle/>
            <a:p>
              <a:endParaRPr lang="es-CL"/>
            </a:p>
          </p:txBody>
        </p:sp>
        <p:sp>
          <p:nvSpPr>
            <p:cNvPr id="22" name="TextBox 22"/>
            <p:cNvSpPr txBox="1"/>
            <p:nvPr/>
          </p:nvSpPr>
          <p:spPr>
            <a:xfrm>
              <a:off x="0" y="-19050"/>
              <a:ext cx="682467" cy="339039"/>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Funcionalidades relacionadas</a:t>
              </a:r>
            </a:p>
          </p:txBody>
        </p:sp>
      </p:grpSp>
      <p:grpSp>
        <p:nvGrpSpPr>
          <p:cNvPr id="23" name="Group 23"/>
          <p:cNvGrpSpPr/>
          <p:nvPr/>
        </p:nvGrpSpPr>
        <p:grpSpPr>
          <a:xfrm>
            <a:off x="5845346" y="7331976"/>
            <a:ext cx="4252026" cy="1167002"/>
            <a:chOff x="0" y="0"/>
            <a:chExt cx="1165896" cy="319989"/>
          </a:xfrm>
        </p:grpSpPr>
        <p:sp>
          <p:nvSpPr>
            <p:cNvPr id="24" name="Freeform 24"/>
            <p:cNvSpPr/>
            <p:nvPr/>
          </p:nvSpPr>
          <p:spPr>
            <a:xfrm>
              <a:off x="0" y="0"/>
              <a:ext cx="1165896" cy="319989"/>
            </a:xfrm>
            <a:custGeom>
              <a:avLst/>
              <a:gdLst/>
              <a:ahLst/>
              <a:cxnLst/>
              <a:rect l="l" t="t" r="r" b="b"/>
              <a:pathLst>
                <a:path w="1165896" h="319989">
                  <a:moveTo>
                    <a:pt x="7283" y="0"/>
                  </a:moveTo>
                  <a:lnTo>
                    <a:pt x="1158613" y="0"/>
                  </a:lnTo>
                  <a:cubicBezTo>
                    <a:pt x="1160545" y="0"/>
                    <a:pt x="1162397" y="767"/>
                    <a:pt x="1163763" y="2133"/>
                  </a:cubicBezTo>
                  <a:cubicBezTo>
                    <a:pt x="1165129" y="3499"/>
                    <a:pt x="1165896" y="5351"/>
                    <a:pt x="1165896" y="7283"/>
                  </a:cubicBezTo>
                  <a:lnTo>
                    <a:pt x="1165896" y="312706"/>
                  </a:lnTo>
                  <a:cubicBezTo>
                    <a:pt x="1165896" y="314638"/>
                    <a:pt x="1165129" y="316490"/>
                    <a:pt x="1163763" y="317856"/>
                  </a:cubicBezTo>
                  <a:cubicBezTo>
                    <a:pt x="1162397" y="319222"/>
                    <a:pt x="1160545" y="319989"/>
                    <a:pt x="1158613" y="319989"/>
                  </a:cubicBezTo>
                  <a:lnTo>
                    <a:pt x="7283" y="319989"/>
                  </a:lnTo>
                  <a:cubicBezTo>
                    <a:pt x="5351" y="319989"/>
                    <a:pt x="3499" y="319222"/>
                    <a:pt x="2133" y="317856"/>
                  </a:cubicBezTo>
                  <a:cubicBezTo>
                    <a:pt x="767" y="316490"/>
                    <a:pt x="0" y="314638"/>
                    <a:pt x="0" y="312706"/>
                  </a:cubicBezTo>
                  <a:lnTo>
                    <a:pt x="0" y="7283"/>
                  </a:lnTo>
                  <a:cubicBezTo>
                    <a:pt x="0" y="5351"/>
                    <a:pt x="767" y="3499"/>
                    <a:pt x="2133" y="2133"/>
                  </a:cubicBezTo>
                  <a:cubicBezTo>
                    <a:pt x="3499" y="767"/>
                    <a:pt x="5351" y="0"/>
                    <a:pt x="7283" y="0"/>
                  </a:cubicBezTo>
                  <a:close/>
                </a:path>
              </a:pathLst>
            </a:custGeom>
            <a:solidFill>
              <a:srgbClr val="BFE5EF"/>
            </a:solidFill>
            <a:ln cap="sq">
              <a:noFill/>
              <a:prstDash val="solid"/>
              <a:miter/>
            </a:ln>
          </p:spPr>
          <p:txBody>
            <a:bodyPr/>
            <a:lstStyle/>
            <a:p>
              <a:endParaRPr lang="es-CL"/>
            </a:p>
          </p:txBody>
        </p:sp>
        <p:sp>
          <p:nvSpPr>
            <p:cNvPr id="25" name="TextBox 25"/>
            <p:cNvSpPr txBox="1"/>
            <p:nvPr/>
          </p:nvSpPr>
          <p:spPr>
            <a:xfrm>
              <a:off x="0" y="-19050"/>
              <a:ext cx="1165896" cy="339039"/>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6</a:t>
              </a:r>
            </a:p>
          </p:txBody>
        </p:sp>
      </p:grpSp>
      <p:grpSp>
        <p:nvGrpSpPr>
          <p:cNvPr id="26" name="Group 26"/>
          <p:cNvGrpSpPr/>
          <p:nvPr/>
        </p:nvGrpSpPr>
        <p:grpSpPr>
          <a:xfrm>
            <a:off x="3177605" y="7301622"/>
            <a:ext cx="2488957" cy="1167002"/>
            <a:chOff x="0" y="0"/>
            <a:chExt cx="682467" cy="319989"/>
          </a:xfrm>
        </p:grpSpPr>
        <p:sp>
          <p:nvSpPr>
            <p:cNvPr id="27" name="Freeform 27"/>
            <p:cNvSpPr/>
            <p:nvPr/>
          </p:nvSpPr>
          <p:spPr>
            <a:xfrm>
              <a:off x="0" y="0"/>
              <a:ext cx="682467" cy="319989"/>
            </a:xfrm>
            <a:custGeom>
              <a:avLst/>
              <a:gdLst/>
              <a:ahLst/>
              <a:cxnLst/>
              <a:rect l="l" t="t" r="r" b="b"/>
              <a:pathLst>
                <a:path w="682467" h="319989">
                  <a:moveTo>
                    <a:pt x="12442" y="0"/>
                  </a:moveTo>
                  <a:lnTo>
                    <a:pt x="670025" y="0"/>
                  </a:lnTo>
                  <a:cubicBezTo>
                    <a:pt x="676896" y="0"/>
                    <a:pt x="682467" y="5570"/>
                    <a:pt x="682467" y="12442"/>
                  </a:cubicBezTo>
                  <a:lnTo>
                    <a:pt x="682467" y="307547"/>
                  </a:lnTo>
                  <a:cubicBezTo>
                    <a:pt x="682467" y="314419"/>
                    <a:pt x="676896" y="319989"/>
                    <a:pt x="670025" y="319989"/>
                  </a:cubicBezTo>
                  <a:lnTo>
                    <a:pt x="12442" y="319989"/>
                  </a:lnTo>
                  <a:cubicBezTo>
                    <a:pt x="9142" y="319989"/>
                    <a:pt x="5978" y="318679"/>
                    <a:pt x="3644" y="316345"/>
                  </a:cubicBezTo>
                  <a:cubicBezTo>
                    <a:pt x="1311" y="314012"/>
                    <a:pt x="0" y="310847"/>
                    <a:pt x="0" y="307547"/>
                  </a:cubicBezTo>
                  <a:lnTo>
                    <a:pt x="0" y="12442"/>
                  </a:lnTo>
                  <a:cubicBezTo>
                    <a:pt x="0" y="5570"/>
                    <a:pt x="5570" y="0"/>
                    <a:pt x="12442" y="0"/>
                  </a:cubicBezTo>
                  <a:close/>
                </a:path>
              </a:pathLst>
            </a:custGeom>
            <a:solidFill>
              <a:srgbClr val="BFE5EF"/>
            </a:solidFill>
            <a:ln cap="sq">
              <a:noFill/>
              <a:prstDash val="solid"/>
              <a:miter/>
            </a:ln>
          </p:spPr>
          <p:txBody>
            <a:bodyPr/>
            <a:lstStyle/>
            <a:p>
              <a:endParaRPr lang="es-CL"/>
            </a:p>
          </p:txBody>
        </p:sp>
        <p:sp>
          <p:nvSpPr>
            <p:cNvPr id="28" name="TextBox 28"/>
            <p:cNvSpPr txBox="1"/>
            <p:nvPr/>
          </p:nvSpPr>
          <p:spPr>
            <a:xfrm>
              <a:off x="0" y="-19050"/>
              <a:ext cx="682467" cy="339039"/>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Historia de usuarios totales</a:t>
              </a:r>
            </a:p>
          </p:txBody>
        </p:sp>
      </p:grpSp>
      <p:grpSp>
        <p:nvGrpSpPr>
          <p:cNvPr id="29" name="Group 29"/>
          <p:cNvGrpSpPr/>
          <p:nvPr/>
        </p:nvGrpSpPr>
        <p:grpSpPr>
          <a:xfrm>
            <a:off x="10278347" y="4322330"/>
            <a:ext cx="4221454" cy="1258062"/>
            <a:chOff x="0" y="0"/>
            <a:chExt cx="1157513" cy="344958"/>
          </a:xfrm>
        </p:grpSpPr>
        <p:sp>
          <p:nvSpPr>
            <p:cNvPr id="30" name="Freeform 30"/>
            <p:cNvSpPr/>
            <p:nvPr/>
          </p:nvSpPr>
          <p:spPr>
            <a:xfrm>
              <a:off x="0" y="0"/>
              <a:ext cx="1157513" cy="344958"/>
            </a:xfrm>
            <a:custGeom>
              <a:avLst/>
              <a:gdLst/>
              <a:ahLst/>
              <a:cxnLst/>
              <a:rect l="l" t="t" r="r" b="b"/>
              <a:pathLst>
                <a:path w="1157513" h="344958">
                  <a:moveTo>
                    <a:pt x="7336" y="0"/>
                  </a:moveTo>
                  <a:lnTo>
                    <a:pt x="1150177" y="0"/>
                  </a:lnTo>
                  <a:cubicBezTo>
                    <a:pt x="1152123" y="0"/>
                    <a:pt x="1153989" y="773"/>
                    <a:pt x="1155365" y="2149"/>
                  </a:cubicBezTo>
                  <a:cubicBezTo>
                    <a:pt x="1156740" y="3524"/>
                    <a:pt x="1157513" y="5390"/>
                    <a:pt x="1157513" y="7336"/>
                  </a:cubicBezTo>
                  <a:lnTo>
                    <a:pt x="1157513" y="337622"/>
                  </a:lnTo>
                  <a:cubicBezTo>
                    <a:pt x="1157513" y="339568"/>
                    <a:pt x="1156740" y="341434"/>
                    <a:pt x="1155365" y="342809"/>
                  </a:cubicBezTo>
                  <a:cubicBezTo>
                    <a:pt x="1153989" y="344185"/>
                    <a:pt x="1152123" y="344958"/>
                    <a:pt x="1150177" y="344958"/>
                  </a:cubicBezTo>
                  <a:lnTo>
                    <a:pt x="7336" y="344958"/>
                  </a:lnTo>
                  <a:cubicBezTo>
                    <a:pt x="5390" y="344958"/>
                    <a:pt x="3524" y="344185"/>
                    <a:pt x="2149" y="342809"/>
                  </a:cubicBezTo>
                  <a:cubicBezTo>
                    <a:pt x="773" y="341434"/>
                    <a:pt x="0" y="339568"/>
                    <a:pt x="0" y="337622"/>
                  </a:cubicBezTo>
                  <a:lnTo>
                    <a:pt x="0" y="7336"/>
                  </a:lnTo>
                  <a:cubicBezTo>
                    <a:pt x="0" y="5390"/>
                    <a:pt x="773" y="3524"/>
                    <a:pt x="2149" y="2149"/>
                  </a:cubicBezTo>
                  <a:cubicBezTo>
                    <a:pt x="3524" y="773"/>
                    <a:pt x="5390" y="0"/>
                    <a:pt x="7336" y="0"/>
                  </a:cubicBezTo>
                  <a:close/>
                </a:path>
              </a:pathLst>
            </a:custGeom>
            <a:solidFill>
              <a:srgbClr val="BFE5EF"/>
            </a:solidFill>
            <a:ln cap="sq">
              <a:noFill/>
              <a:prstDash val="solid"/>
              <a:miter/>
            </a:ln>
          </p:spPr>
          <p:txBody>
            <a:bodyPr/>
            <a:lstStyle/>
            <a:p>
              <a:endParaRPr lang="es-CL"/>
            </a:p>
          </p:txBody>
        </p:sp>
        <p:sp>
          <p:nvSpPr>
            <p:cNvPr id="31" name="TextBox 31"/>
            <p:cNvSpPr txBox="1"/>
            <p:nvPr/>
          </p:nvSpPr>
          <p:spPr>
            <a:xfrm>
              <a:off x="0" y="-19050"/>
              <a:ext cx="1157513" cy="364008"/>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Integración de APIs externas para facilitar los datos de ingreso al grupo Nº2.</a:t>
              </a:r>
            </a:p>
          </p:txBody>
        </p:sp>
      </p:grpSp>
      <p:grpSp>
        <p:nvGrpSpPr>
          <p:cNvPr id="32" name="Group 32"/>
          <p:cNvGrpSpPr/>
          <p:nvPr/>
        </p:nvGrpSpPr>
        <p:grpSpPr>
          <a:xfrm>
            <a:off x="10278347" y="5797689"/>
            <a:ext cx="4221454" cy="1258062"/>
            <a:chOff x="0" y="0"/>
            <a:chExt cx="1157513" cy="344958"/>
          </a:xfrm>
        </p:grpSpPr>
        <p:sp>
          <p:nvSpPr>
            <p:cNvPr id="33" name="Freeform 33"/>
            <p:cNvSpPr/>
            <p:nvPr/>
          </p:nvSpPr>
          <p:spPr>
            <a:xfrm>
              <a:off x="0" y="0"/>
              <a:ext cx="1157513" cy="344958"/>
            </a:xfrm>
            <a:custGeom>
              <a:avLst/>
              <a:gdLst/>
              <a:ahLst/>
              <a:cxnLst/>
              <a:rect l="l" t="t" r="r" b="b"/>
              <a:pathLst>
                <a:path w="1157513" h="344958">
                  <a:moveTo>
                    <a:pt x="7336" y="0"/>
                  </a:moveTo>
                  <a:lnTo>
                    <a:pt x="1150177" y="0"/>
                  </a:lnTo>
                  <a:cubicBezTo>
                    <a:pt x="1152123" y="0"/>
                    <a:pt x="1153989" y="773"/>
                    <a:pt x="1155365" y="2149"/>
                  </a:cubicBezTo>
                  <a:cubicBezTo>
                    <a:pt x="1156740" y="3524"/>
                    <a:pt x="1157513" y="5390"/>
                    <a:pt x="1157513" y="7336"/>
                  </a:cubicBezTo>
                  <a:lnTo>
                    <a:pt x="1157513" y="337622"/>
                  </a:lnTo>
                  <a:cubicBezTo>
                    <a:pt x="1157513" y="339568"/>
                    <a:pt x="1156740" y="341434"/>
                    <a:pt x="1155365" y="342809"/>
                  </a:cubicBezTo>
                  <a:cubicBezTo>
                    <a:pt x="1153989" y="344185"/>
                    <a:pt x="1152123" y="344958"/>
                    <a:pt x="1150177" y="344958"/>
                  </a:cubicBezTo>
                  <a:lnTo>
                    <a:pt x="7336" y="344958"/>
                  </a:lnTo>
                  <a:cubicBezTo>
                    <a:pt x="5390" y="344958"/>
                    <a:pt x="3524" y="344185"/>
                    <a:pt x="2149" y="342809"/>
                  </a:cubicBezTo>
                  <a:cubicBezTo>
                    <a:pt x="773" y="341434"/>
                    <a:pt x="0" y="339568"/>
                    <a:pt x="0" y="337622"/>
                  </a:cubicBezTo>
                  <a:lnTo>
                    <a:pt x="0" y="7336"/>
                  </a:lnTo>
                  <a:cubicBezTo>
                    <a:pt x="0" y="5390"/>
                    <a:pt x="773" y="3524"/>
                    <a:pt x="2149" y="2149"/>
                  </a:cubicBezTo>
                  <a:cubicBezTo>
                    <a:pt x="3524" y="773"/>
                    <a:pt x="5390" y="0"/>
                    <a:pt x="7336" y="0"/>
                  </a:cubicBezTo>
                  <a:close/>
                </a:path>
              </a:pathLst>
            </a:custGeom>
            <a:solidFill>
              <a:srgbClr val="BFE5EF"/>
            </a:solidFill>
            <a:ln cap="sq">
              <a:noFill/>
              <a:prstDash val="solid"/>
              <a:miter/>
            </a:ln>
          </p:spPr>
          <p:txBody>
            <a:bodyPr/>
            <a:lstStyle/>
            <a:p>
              <a:endParaRPr lang="es-CL"/>
            </a:p>
          </p:txBody>
        </p:sp>
        <p:sp>
          <p:nvSpPr>
            <p:cNvPr id="34" name="TextBox 34"/>
            <p:cNvSpPr txBox="1"/>
            <p:nvPr/>
          </p:nvSpPr>
          <p:spPr>
            <a:xfrm>
              <a:off x="0" y="-19050"/>
              <a:ext cx="1157513" cy="364008"/>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Agregar proyectos, modificar parámetros, ver proyectos, modificar usuarios</a:t>
              </a:r>
            </a:p>
          </p:txBody>
        </p:sp>
      </p:grpSp>
      <p:grpSp>
        <p:nvGrpSpPr>
          <p:cNvPr id="35" name="Group 35"/>
          <p:cNvGrpSpPr/>
          <p:nvPr/>
        </p:nvGrpSpPr>
        <p:grpSpPr>
          <a:xfrm>
            <a:off x="10278347" y="7301622"/>
            <a:ext cx="4221454" cy="1167002"/>
            <a:chOff x="0" y="0"/>
            <a:chExt cx="1157513" cy="319989"/>
          </a:xfrm>
        </p:grpSpPr>
        <p:sp>
          <p:nvSpPr>
            <p:cNvPr id="36" name="Freeform 36"/>
            <p:cNvSpPr/>
            <p:nvPr/>
          </p:nvSpPr>
          <p:spPr>
            <a:xfrm>
              <a:off x="0" y="0"/>
              <a:ext cx="1157513" cy="319989"/>
            </a:xfrm>
            <a:custGeom>
              <a:avLst/>
              <a:gdLst/>
              <a:ahLst/>
              <a:cxnLst/>
              <a:rect l="l" t="t" r="r" b="b"/>
              <a:pathLst>
                <a:path w="1157513" h="319989">
                  <a:moveTo>
                    <a:pt x="7336" y="0"/>
                  </a:moveTo>
                  <a:lnTo>
                    <a:pt x="1150177" y="0"/>
                  </a:lnTo>
                  <a:cubicBezTo>
                    <a:pt x="1152123" y="0"/>
                    <a:pt x="1153989" y="773"/>
                    <a:pt x="1155365" y="2149"/>
                  </a:cubicBezTo>
                  <a:cubicBezTo>
                    <a:pt x="1156740" y="3524"/>
                    <a:pt x="1157513" y="5390"/>
                    <a:pt x="1157513" y="7336"/>
                  </a:cubicBezTo>
                  <a:lnTo>
                    <a:pt x="1157513" y="312654"/>
                  </a:lnTo>
                  <a:cubicBezTo>
                    <a:pt x="1157513" y="316705"/>
                    <a:pt x="1154229" y="319989"/>
                    <a:pt x="1150177" y="319989"/>
                  </a:cubicBezTo>
                  <a:lnTo>
                    <a:pt x="7336" y="319989"/>
                  </a:lnTo>
                  <a:cubicBezTo>
                    <a:pt x="5390" y="319989"/>
                    <a:pt x="3524" y="319217"/>
                    <a:pt x="2149" y="317841"/>
                  </a:cubicBezTo>
                  <a:cubicBezTo>
                    <a:pt x="773" y="316465"/>
                    <a:pt x="0" y="314599"/>
                    <a:pt x="0" y="312654"/>
                  </a:cubicBezTo>
                  <a:lnTo>
                    <a:pt x="0" y="7336"/>
                  </a:lnTo>
                  <a:cubicBezTo>
                    <a:pt x="0" y="5390"/>
                    <a:pt x="773" y="3524"/>
                    <a:pt x="2149" y="2149"/>
                  </a:cubicBezTo>
                  <a:cubicBezTo>
                    <a:pt x="3524" y="773"/>
                    <a:pt x="5390" y="0"/>
                    <a:pt x="7336" y="0"/>
                  </a:cubicBezTo>
                  <a:close/>
                </a:path>
              </a:pathLst>
            </a:custGeom>
            <a:solidFill>
              <a:srgbClr val="BFE5EF"/>
            </a:solidFill>
            <a:ln cap="sq">
              <a:noFill/>
              <a:prstDash val="solid"/>
              <a:miter/>
            </a:ln>
          </p:spPr>
          <p:txBody>
            <a:bodyPr/>
            <a:lstStyle/>
            <a:p>
              <a:endParaRPr lang="es-CL"/>
            </a:p>
          </p:txBody>
        </p:sp>
        <p:sp>
          <p:nvSpPr>
            <p:cNvPr id="37" name="TextBox 37"/>
            <p:cNvSpPr txBox="1"/>
            <p:nvPr/>
          </p:nvSpPr>
          <p:spPr>
            <a:xfrm>
              <a:off x="0" y="-19050"/>
              <a:ext cx="1157513" cy="339039"/>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7</a:t>
              </a:r>
            </a:p>
          </p:txBody>
        </p:sp>
      </p:grpSp>
      <p:sp>
        <p:nvSpPr>
          <p:cNvPr id="38" name="Freeform 38"/>
          <p:cNvSpPr/>
          <p:nvPr/>
        </p:nvSpPr>
        <p:spPr>
          <a:xfrm>
            <a:off x="13036371" y="0"/>
            <a:ext cx="4320413" cy="3013070"/>
          </a:xfrm>
          <a:custGeom>
            <a:avLst/>
            <a:gdLst/>
            <a:ahLst/>
            <a:cxnLst/>
            <a:rect l="l" t="t" r="r" b="b"/>
            <a:pathLst>
              <a:path w="4320413" h="3013070">
                <a:moveTo>
                  <a:pt x="0" y="0"/>
                </a:moveTo>
                <a:lnTo>
                  <a:pt x="4320412" y="0"/>
                </a:lnTo>
                <a:lnTo>
                  <a:pt x="4320412" y="3013070"/>
                </a:lnTo>
                <a:lnTo>
                  <a:pt x="0" y="3013070"/>
                </a:lnTo>
                <a:lnTo>
                  <a:pt x="0" y="0"/>
                </a:lnTo>
                <a:close/>
              </a:path>
            </a:pathLst>
          </a:custGeom>
          <a:blipFill>
            <a:blip r:embed="rId2"/>
            <a:stretch>
              <a:fillRect t="-15593" r="-167" b="-28035"/>
            </a:stretch>
          </a:blipFill>
        </p:spPr>
        <p:txBody>
          <a:bodyPr/>
          <a:lstStyle/>
          <a:p>
            <a:endParaRPr lang="es-CL"/>
          </a:p>
        </p:txBody>
      </p:sp>
      <p:sp>
        <p:nvSpPr>
          <p:cNvPr id="39" name="TextBox 39"/>
          <p:cNvSpPr txBox="1"/>
          <p:nvPr/>
        </p:nvSpPr>
        <p:spPr>
          <a:xfrm>
            <a:off x="1305865" y="914400"/>
            <a:ext cx="7532838" cy="1074952"/>
          </a:xfrm>
          <a:prstGeom prst="rect">
            <a:avLst/>
          </a:prstGeom>
        </p:spPr>
        <p:txBody>
          <a:bodyPr lIns="0" tIns="0" rIns="0" bIns="0" rtlCol="0" anchor="t">
            <a:spAutoFit/>
          </a:bodyPr>
          <a:lstStyle/>
          <a:p>
            <a:pPr marL="0" lvl="0" indent="0" algn="l">
              <a:lnSpc>
                <a:spcPts val="8710"/>
              </a:lnSpc>
              <a:spcBef>
                <a:spcPct val="0"/>
              </a:spcBef>
            </a:pPr>
            <a:r>
              <a:rPr lang="en-US" sz="6312" spc="618">
                <a:solidFill>
                  <a:srgbClr val="231F20"/>
                </a:solidFill>
                <a:latin typeface="TT Drugs"/>
                <a:ea typeface="TT Drugs"/>
                <a:cs typeface="TT Drugs"/>
                <a:sym typeface="TT Drugs"/>
              </a:rPr>
              <a:t>Sprints</a:t>
            </a:r>
          </a:p>
        </p:txBody>
      </p:sp>
      <p:sp>
        <p:nvSpPr>
          <p:cNvPr id="40" name="TextBox 40"/>
          <p:cNvSpPr txBox="1"/>
          <p:nvPr/>
        </p:nvSpPr>
        <p:spPr>
          <a:xfrm>
            <a:off x="1305865" y="1951252"/>
            <a:ext cx="7532838" cy="745343"/>
          </a:xfrm>
          <a:prstGeom prst="rect">
            <a:avLst/>
          </a:prstGeom>
        </p:spPr>
        <p:txBody>
          <a:bodyPr lIns="0" tIns="0" rIns="0" bIns="0" rtlCol="0" anchor="t">
            <a:spAutoFit/>
          </a:bodyPr>
          <a:lstStyle/>
          <a:p>
            <a:pPr algn="l">
              <a:lnSpc>
                <a:spcPts val="2989"/>
              </a:lnSpc>
            </a:pPr>
            <a:r>
              <a:rPr lang="en-US" sz="2166" spc="212">
                <a:solidFill>
                  <a:srgbClr val="231F20"/>
                </a:solidFill>
                <a:latin typeface="TT Drugs"/>
                <a:ea typeface="TT Drugs"/>
                <a:cs typeface="TT Drugs"/>
                <a:sym typeface="TT Drugs"/>
              </a:rPr>
              <a:t>A continuación se presentarán los avances realizados en cada sprint</a:t>
            </a:r>
          </a:p>
        </p:txBody>
      </p:sp>
      <p:grpSp>
        <p:nvGrpSpPr>
          <p:cNvPr id="41" name="Group 41"/>
          <p:cNvGrpSpPr/>
          <p:nvPr/>
        </p:nvGrpSpPr>
        <p:grpSpPr>
          <a:xfrm>
            <a:off x="5845346" y="8812097"/>
            <a:ext cx="4252026" cy="1167002"/>
            <a:chOff x="0" y="0"/>
            <a:chExt cx="1165896" cy="319989"/>
          </a:xfrm>
        </p:grpSpPr>
        <p:sp>
          <p:nvSpPr>
            <p:cNvPr id="42" name="Freeform 42"/>
            <p:cNvSpPr/>
            <p:nvPr/>
          </p:nvSpPr>
          <p:spPr>
            <a:xfrm>
              <a:off x="0" y="0"/>
              <a:ext cx="1165896" cy="319989"/>
            </a:xfrm>
            <a:custGeom>
              <a:avLst/>
              <a:gdLst/>
              <a:ahLst/>
              <a:cxnLst/>
              <a:rect l="l" t="t" r="r" b="b"/>
              <a:pathLst>
                <a:path w="1165896" h="319989">
                  <a:moveTo>
                    <a:pt x="7283" y="0"/>
                  </a:moveTo>
                  <a:lnTo>
                    <a:pt x="1158613" y="0"/>
                  </a:lnTo>
                  <a:cubicBezTo>
                    <a:pt x="1160545" y="0"/>
                    <a:pt x="1162397" y="767"/>
                    <a:pt x="1163763" y="2133"/>
                  </a:cubicBezTo>
                  <a:cubicBezTo>
                    <a:pt x="1165129" y="3499"/>
                    <a:pt x="1165896" y="5351"/>
                    <a:pt x="1165896" y="7283"/>
                  </a:cubicBezTo>
                  <a:lnTo>
                    <a:pt x="1165896" y="312706"/>
                  </a:lnTo>
                  <a:cubicBezTo>
                    <a:pt x="1165896" y="314638"/>
                    <a:pt x="1165129" y="316490"/>
                    <a:pt x="1163763" y="317856"/>
                  </a:cubicBezTo>
                  <a:cubicBezTo>
                    <a:pt x="1162397" y="319222"/>
                    <a:pt x="1160545" y="319989"/>
                    <a:pt x="1158613" y="319989"/>
                  </a:cubicBezTo>
                  <a:lnTo>
                    <a:pt x="7283" y="319989"/>
                  </a:lnTo>
                  <a:cubicBezTo>
                    <a:pt x="5351" y="319989"/>
                    <a:pt x="3499" y="319222"/>
                    <a:pt x="2133" y="317856"/>
                  </a:cubicBezTo>
                  <a:cubicBezTo>
                    <a:pt x="767" y="316490"/>
                    <a:pt x="0" y="314638"/>
                    <a:pt x="0" y="312706"/>
                  </a:cubicBezTo>
                  <a:lnTo>
                    <a:pt x="0" y="7283"/>
                  </a:lnTo>
                  <a:cubicBezTo>
                    <a:pt x="0" y="5351"/>
                    <a:pt x="767" y="3499"/>
                    <a:pt x="2133" y="2133"/>
                  </a:cubicBezTo>
                  <a:cubicBezTo>
                    <a:pt x="3499" y="767"/>
                    <a:pt x="5351" y="0"/>
                    <a:pt x="7283" y="0"/>
                  </a:cubicBezTo>
                  <a:close/>
                </a:path>
              </a:pathLst>
            </a:custGeom>
            <a:solidFill>
              <a:srgbClr val="BFE5EF"/>
            </a:solidFill>
            <a:ln cap="sq">
              <a:noFill/>
              <a:prstDash val="solid"/>
              <a:miter/>
            </a:ln>
          </p:spPr>
          <p:txBody>
            <a:bodyPr/>
            <a:lstStyle/>
            <a:p>
              <a:endParaRPr lang="es-CL"/>
            </a:p>
          </p:txBody>
        </p:sp>
        <p:sp>
          <p:nvSpPr>
            <p:cNvPr id="43" name="TextBox 43"/>
            <p:cNvSpPr txBox="1"/>
            <p:nvPr/>
          </p:nvSpPr>
          <p:spPr>
            <a:xfrm>
              <a:off x="0" y="-19050"/>
              <a:ext cx="1165896" cy="339039"/>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45</a:t>
              </a:r>
            </a:p>
          </p:txBody>
        </p:sp>
      </p:grpSp>
      <p:grpSp>
        <p:nvGrpSpPr>
          <p:cNvPr id="44" name="Group 44"/>
          <p:cNvGrpSpPr/>
          <p:nvPr/>
        </p:nvGrpSpPr>
        <p:grpSpPr>
          <a:xfrm>
            <a:off x="3177605" y="8781744"/>
            <a:ext cx="2488957" cy="1227709"/>
            <a:chOff x="0" y="0"/>
            <a:chExt cx="682467" cy="336635"/>
          </a:xfrm>
        </p:grpSpPr>
        <p:sp>
          <p:nvSpPr>
            <p:cNvPr id="45" name="Freeform 45"/>
            <p:cNvSpPr/>
            <p:nvPr/>
          </p:nvSpPr>
          <p:spPr>
            <a:xfrm>
              <a:off x="0" y="0"/>
              <a:ext cx="682467" cy="336635"/>
            </a:xfrm>
            <a:custGeom>
              <a:avLst/>
              <a:gdLst/>
              <a:ahLst/>
              <a:cxnLst/>
              <a:rect l="l" t="t" r="r" b="b"/>
              <a:pathLst>
                <a:path w="682467" h="336635">
                  <a:moveTo>
                    <a:pt x="12442" y="0"/>
                  </a:moveTo>
                  <a:lnTo>
                    <a:pt x="670025" y="0"/>
                  </a:lnTo>
                  <a:cubicBezTo>
                    <a:pt x="676896" y="0"/>
                    <a:pt x="682467" y="5570"/>
                    <a:pt x="682467" y="12442"/>
                  </a:cubicBezTo>
                  <a:lnTo>
                    <a:pt x="682467" y="324193"/>
                  </a:lnTo>
                  <a:cubicBezTo>
                    <a:pt x="682467" y="327493"/>
                    <a:pt x="681156" y="330658"/>
                    <a:pt x="678822" y="332991"/>
                  </a:cubicBezTo>
                  <a:cubicBezTo>
                    <a:pt x="676489" y="335324"/>
                    <a:pt x="673324" y="336635"/>
                    <a:pt x="670025" y="336635"/>
                  </a:cubicBezTo>
                  <a:lnTo>
                    <a:pt x="12442" y="336635"/>
                  </a:lnTo>
                  <a:cubicBezTo>
                    <a:pt x="5570" y="336635"/>
                    <a:pt x="0" y="331065"/>
                    <a:pt x="0" y="324193"/>
                  </a:cubicBezTo>
                  <a:lnTo>
                    <a:pt x="0" y="12442"/>
                  </a:lnTo>
                  <a:cubicBezTo>
                    <a:pt x="0" y="5570"/>
                    <a:pt x="5570" y="0"/>
                    <a:pt x="12442" y="0"/>
                  </a:cubicBezTo>
                  <a:close/>
                </a:path>
              </a:pathLst>
            </a:custGeom>
            <a:solidFill>
              <a:srgbClr val="BFE5EF"/>
            </a:solidFill>
            <a:ln cap="sq">
              <a:noFill/>
              <a:prstDash val="solid"/>
              <a:miter/>
            </a:ln>
          </p:spPr>
          <p:txBody>
            <a:bodyPr/>
            <a:lstStyle/>
            <a:p>
              <a:endParaRPr lang="es-CL"/>
            </a:p>
          </p:txBody>
        </p:sp>
        <p:sp>
          <p:nvSpPr>
            <p:cNvPr id="46" name="TextBox 46"/>
            <p:cNvSpPr txBox="1"/>
            <p:nvPr/>
          </p:nvSpPr>
          <p:spPr>
            <a:xfrm>
              <a:off x="0" y="-19050"/>
              <a:ext cx="682467" cy="355685"/>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Puntos de historia de usuario</a:t>
              </a:r>
            </a:p>
          </p:txBody>
        </p:sp>
      </p:grpSp>
      <p:grpSp>
        <p:nvGrpSpPr>
          <p:cNvPr id="47" name="Group 47"/>
          <p:cNvGrpSpPr/>
          <p:nvPr/>
        </p:nvGrpSpPr>
        <p:grpSpPr>
          <a:xfrm>
            <a:off x="10278347" y="8781744"/>
            <a:ext cx="4221454" cy="1167002"/>
            <a:chOff x="0" y="0"/>
            <a:chExt cx="1157513" cy="319989"/>
          </a:xfrm>
        </p:grpSpPr>
        <p:sp>
          <p:nvSpPr>
            <p:cNvPr id="48" name="Freeform 48"/>
            <p:cNvSpPr/>
            <p:nvPr/>
          </p:nvSpPr>
          <p:spPr>
            <a:xfrm>
              <a:off x="0" y="0"/>
              <a:ext cx="1157513" cy="319989"/>
            </a:xfrm>
            <a:custGeom>
              <a:avLst/>
              <a:gdLst/>
              <a:ahLst/>
              <a:cxnLst/>
              <a:rect l="l" t="t" r="r" b="b"/>
              <a:pathLst>
                <a:path w="1157513" h="319989">
                  <a:moveTo>
                    <a:pt x="7336" y="0"/>
                  </a:moveTo>
                  <a:lnTo>
                    <a:pt x="1150177" y="0"/>
                  </a:lnTo>
                  <a:cubicBezTo>
                    <a:pt x="1152123" y="0"/>
                    <a:pt x="1153989" y="773"/>
                    <a:pt x="1155365" y="2149"/>
                  </a:cubicBezTo>
                  <a:cubicBezTo>
                    <a:pt x="1156740" y="3524"/>
                    <a:pt x="1157513" y="5390"/>
                    <a:pt x="1157513" y="7336"/>
                  </a:cubicBezTo>
                  <a:lnTo>
                    <a:pt x="1157513" y="312654"/>
                  </a:lnTo>
                  <a:cubicBezTo>
                    <a:pt x="1157513" y="316705"/>
                    <a:pt x="1154229" y="319989"/>
                    <a:pt x="1150177" y="319989"/>
                  </a:cubicBezTo>
                  <a:lnTo>
                    <a:pt x="7336" y="319989"/>
                  </a:lnTo>
                  <a:cubicBezTo>
                    <a:pt x="5390" y="319989"/>
                    <a:pt x="3524" y="319217"/>
                    <a:pt x="2149" y="317841"/>
                  </a:cubicBezTo>
                  <a:cubicBezTo>
                    <a:pt x="773" y="316465"/>
                    <a:pt x="0" y="314599"/>
                    <a:pt x="0" y="312654"/>
                  </a:cubicBezTo>
                  <a:lnTo>
                    <a:pt x="0" y="7336"/>
                  </a:lnTo>
                  <a:cubicBezTo>
                    <a:pt x="0" y="5390"/>
                    <a:pt x="773" y="3524"/>
                    <a:pt x="2149" y="2149"/>
                  </a:cubicBezTo>
                  <a:cubicBezTo>
                    <a:pt x="3524" y="773"/>
                    <a:pt x="5390" y="0"/>
                    <a:pt x="7336" y="0"/>
                  </a:cubicBezTo>
                  <a:close/>
                </a:path>
              </a:pathLst>
            </a:custGeom>
            <a:solidFill>
              <a:srgbClr val="BFE5EF"/>
            </a:solidFill>
            <a:ln cap="sq">
              <a:noFill/>
              <a:prstDash val="solid"/>
              <a:miter/>
            </a:ln>
          </p:spPr>
          <p:txBody>
            <a:bodyPr/>
            <a:lstStyle/>
            <a:p>
              <a:endParaRPr lang="es-CL"/>
            </a:p>
          </p:txBody>
        </p:sp>
        <p:sp>
          <p:nvSpPr>
            <p:cNvPr id="49" name="TextBox 49"/>
            <p:cNvSpPr txBox="1"/>
            <p:nvPr/>
          </p:nvSpPr>
          <p:spPr>
            <a:xfrm>
              <a:off x="0" y="-19050"/>
              <a:ext cx="1157513" cy="339039"/>
            </a:xfrm>
            <a:prstGeom prst="rect">
              <a:avLst/>
            </a:prstGeom>
          </p:spPr>
          <p:txBody>
            <a:bodyPr lIns="50800" tIns="50800" rIns="50800" bIns="50800" rtlCol="0" anchor="ctr"/>
            <a:lstStyle/>
            <a:p>
              <a:pPr marL="0" lvl="0" indent="0" algn="ctr">
                <a:lnSpc>
                  <a:spcPts val="2859"/>
                </a:lnSpc>
                <a:spcBef>
                  <a:spcPct val="0"/>
                </a:spcBef>
              </a:pPr>
              <a:r>
                <a:rPr lang="en-US" sz="2199">
                  <a:solidFill>
                    <a:srgbClr val="000000"/>
                  </a:solidFill>
                  <a:latin typeface="TT Drugs"/>
                  <a:ea typeface="TT Drugs"/>
                  <a:cs typeface="TT Drugs"/>
                  <a:sym typeface="TT Drugs"/>
                </a:rPr>
                <a:t>81</a:t>
              </a:r>
            </a:p>
          </p:txBody>
        </p:sp>
      </p:grpSp>
      <p:sp>
        <p:nvSpPr>
          <p:cNvPr id="50" name="Freeform 50"/>
          <p:cNvSpPr/>
          <p:nvPr/>
        </p:nvSpPr>
        <p:spPr>
          <a:xfrm>
            <a:off x="1028700" y="284711"/>
            <a:ext cx="3022722" cy="743989"/>
          </a:xfrm>
          <a:custGeom>
            <a:avLst/>
            <a:gdLst/>
            <a:ahLst/>
            <a:cxnLst/>
            <a:rect l="l" t="t" r="r" b="b"/>
            <a:pathLst>
              <a:path w="3022722" h="743989">
                <a:moveTo>
                  <a:pt x="0" y="0"/>
                </a:moveTo>
                <a:lnTo>
                  <a:pt x="3022722" y="0"/>
                </a:lnTo>
                <a:lnTo>
                  <a:pt x="3022722" y="743989"/>
                </a:lnTo>
                <a:lnTo>
                  <a:pt x="0" y="743989"/>
                </a:lnTo>
                <a:lnTo>
                  <a:pt x="0" y="0"/>
                </a:lnTo>
                <a:close/>
              </a:path>
            </a:pathLst>
          </a:custGeom>
          <a:blipFill>
            <a:blip r:embed="rId3">
              <a:alphaModFix amt="50000"/>
            </a:blip>
            <a:stretch>
              <a:fillRect/>
            </a:stretch>
          </a:blipFill>
        </p:spPr>
        <p:txBody>
          <a:bodyPr/>
          <a:lstStyle/>
          <a:p>
            <a:endParaRPr lang="es-C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s-CL"/>
          </a:p>
        </p:txBody>
      </p:sp>
      <p:grpSp>
        <p:nvGrpSpPr>
          <p:cNvPr id="3" name="Group 3"/>
          <p:cNvGrpSpPr/>
          <p:nvPr/>
        </p:nvGrpSpPr>
        <p:grpSpPr>
          <a:xfrm>
            <a:off x="1028700" y="1697058"/>
            <a:ext cx="16230600" cy="6892884"/>
            <a:chOff x="0" y="0"/>
            <a:chExt cx="21640800" cy="9190513"/>
          </a:xfrm>
        </p:grpSpPr>
        <p:grpSp>
          <p:nvGrpSpPr>
            <p:cNvPr id="4" name="Group 4"/>
            <p:cNvGrpSpPr/>
            <p:nvPr/>
          </p:nvGrpSpPr>
          <p:grpSpPr>
            <a:xfrm>
              <a:off x="0" y="0"/>
              <a:ext cx="21640800" cy="9190513"/>
              <a:chOff x="0" y="0"/>
              <a:chExt cx="2065065" cy="877001"/>
            </a:xfrm>
          </p:grpSpPr>
          <p:sp>
            <p:nvSpPr>
              <p:cNvPr id="5" name="Freeform 5"/>
              <p:cNvSpPr/>
              <p:nvPr/>
            </p:nvSpPr>
            <p:spPr>
              <a:xfrm>
                <a:off x="0" y="0"/>
                <a:ext cx="2065065" cy="877001"/>
              </a:xfrm>
              <a:custGeom>
                <a:avLst/>
                <a:gdLst/>
                <a:ahLst/>
                <a:cxnLst/>
                <a:rect l="l" t="t" r="r" b="b"/>
                <a:pathLst>
                  <a:path w="2065065" h="877001">
                    <a:moveTo>
                      <a:pt x="0" y="0"/>
                    </a:moveTo>
                    <a:lnTo>
                      <a:pt x="2065065" y="0"/>
                    </a:lnTo>
                    <a:lnTo>
                      <a:pt x="2065065" y="877001"/>
                    </a:lnTo>
                    <a:lnTo>
                      <a:pt x="0" y="877001"/>
                    </a:lnTo>
                    <a:close/>
                  </a:path>
                </a:pathLst>
              </a:custGeom>
              <a:solidFill>
                <a:srgbClr val="4BACC6">
                  <a:alpha val="82745"/>
                </a:srgbClr>
              </a:solidFill>
              <a:ln cap="sq">
                <a:noFill/>
                <a:prstDash val="solid"/>
                <a:miter/>
              </a:ln>
            </p:spPr>
            <p:txBody>
              <a:bodyPr/>
              <a:lstStyle/>
              <a:p>
                <a:endParaRPr lang="es-CL"/>
              </a:p>
            </p:txBody>
          </p:sp>
          <p:sp>
            <p:nvSpPr>
              <p:cNvPr id="6" name="TextBox 6"/>
              <p:cNvSpPr txBox="1"/>
              <p:nvPr/>
            </p:nvSpPr>
            <p:spPr>
              <a:xfrm>
                <a:off x="0" y="-19050"/>
                <a:ext cx="2065065" cy="89605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7" name="Group 7"/>
            <p:cNvGrpSpPr/>
            <p:nvPr/>
          </p:nvGrpSpPr>
          <p:grpSpPr>
            <a:xfrm>
              <a:off x="1204309" y="539496"/>
              <a:ext cx="19232182" cy="8111520"/>
              <a:chOff x="0" y="0"/>
              <a:chExt cx="2785535" cy="1174850"/>
            </a:xfrm>
          </p:grpSpPr>
          <p:sp>
            <p:nvSpPr>
              <p:cNvPr id="8" name="Freeform 8"/>
              <p:cNvSpPr/>
              <p:nvPr/>
            </p:nvSpPr>
            <p:spPr>
              <a:xfrm>
                <a:off x="0" y="0"/>
                <a:ext cx="2785535" cy="1174850"/>
              </a:xfrm>
              <a:custGeom>
                <a:avLst/>
                <a:gdLst/>
                <a:ahLst/>
                <a:cxnLst/>
                <a:rect l="l" t="t" r="r" b="b"/>
                <a:pathLst>
                  <a:path w="2785535" h="1174850">
                    <a:moveTo>
                      <a:pt x="0" y="0"/>
                    </a:moveTo>
                    <a:lnTo>
                      <a:pt x="2785535" y="0"/>
                    </a:lnTo>
                    <a:lnTo>
                      <a:pt x="2785535" y="1174850"/>
                    </a:lnTo>
                    <a:lnTo>
                      <a:pt x="0" y="1174850"/>
                    </a:lnTo>
                    <a:close/>
                  </a:path>
                </a:pathLst>
              </a:custGeom>
              <a:solidFill>
                <a:srgbClr val="000000">
                  <a:alpha val="0"/>
                </a:srgbClr>
              </a:solidFill>
              <a:ln w="57150" cap="sq">
                <a:solidFill>
                  <a:srgbClr val="FFFFFF"/>
                </a:solidFill>
                <a:prstDash val="solid"/>
                <a:miter/>
              </a:ln>
            </p:spPr>
            <p:txBody>
              <a:bodyPr/>
              <a:lstStyle/>
              <a:p>
                <a:endParaRPr lang="es-CL"/>
              </a:p>
            </p:txBody>
          </p:sp>
          <p:sp>
            <p:nvSpPr>
              <p:cNvPr id="9" name="TextBox 9"/>
              <p:cNvSpPr txBox="1"/>
              <p:nvPr/>
            </p:nvSpPr>
            <p:spPr>
              <a:xfrm>
                <a:off x="0" y="-209550"/>
                <a:ext cx="2785535" cy="1384400"/>
              </a:xfrm>
              <a:prstGeom prst="rect">
                <a:avLst/>
              </a:prstGeom>
            </p:spPr>
            <p:txBody>
              <a:bodyPr lIns="0" tIns="0" rIns="0" bIns="0" rtlCol="0" anchor="ctr"/>
              <a:lstStyle/>
              <a:p>
                <a:pPr marL="0" lvl="0" indent="0" algn="ctr">
                  <a:lnSpc>
                    <a:spcPts val="8512"/>
                  </a:lnSpc>
                  <a:spcBef>
                    <a:spcPct val="0"/>
                  </a:spcBef>
                </a:pPr>
                <a:endParaRPr/>
              </a:p>
            </p:txBody>
          </p:sp>
        </p:grpSp>
      </p:grpSp>
      <p:grpSp>
        <p:nvGrpSpPr>
          <p:cNvPr id="10" name="Group 10"/>
          <p:cNvGrpSpPr/>
          <p:nvPr/>
        </p:nvGrpSpPr>
        <p:grpSpPr>
          <a:xfrm>
            <a:off x="3222276" y="2437243"/>
            <a:ext cx="11843447" cy="5206359"/>
            <a:chOff x="0" y="0"/>
            <a:chExt cx="15791263" cy="6941811"/>
          </a:xfrm>
        </p:grpSpPr>
        <p:sp>
          <p:nvSpPr>
            <p:cNvPr id="11" name="TextBox 11"/>
            <p:cNvSpPr txBox="1"/>
            <p:nvPr/>
          </p:nvSpPr>
          <p:spPr>
            <a:xfrm>
              <a:off x="0" y="-180975"/>
              <a:ext cx="15791263" cy="4620384"/>
            </a:xfrm>
            <a:prstGeom prst="rect">
              <a:avLst/>
            </a:prstGeom>
          </p:spPr>
          <p:txBody>
            <a:bodyPr lIns="0" tIns="0" rIns="0" bIns="0" rtlCol="0" anchor="t">
              <a:spAutoFit/>
            </a:bodyPr>
            <a:lstStyle/>
            <a:p>
              <a:pPr marL="0" lvl="0" indent="0" algn="ctr">
                <a:lnSpc>
                  <a:spcPts val="14053"/>
                </a:lnSpc>
                <a:spcBef>
                  <a:spcPct val="0"/>
                </a:spcBef>
              </a:pPr>
              <a:r>
                <a:rPr lang="en-US" sz="10183" spc="142">
                  <a:solidFill>
                    <a:srgbClr val="FFFFFF"/>
                  </a:solidFill>
                  <a:latin typeface="TT Drugs"/>
                  <a:ea typeface="TT Drugs"/>
                  <a:cs typeface="TT Drugs"/>
                  <a:sym typeface="TT Drugs"/>
                </a:rPr>
                <a:t>PRESENTACIÓN DEL PROTOTIPO</a:t>
              </a:r>
            </a:p>
          </p:txBody>
        </p:sp>
        <p:sp>
          <p:nvSpPr>
            <p:cNvPr id="12" name="TextBox 12"/>
            <p:cNvSpPr txBox="1"/>
            <p:nvPr/>
          </p:nvSpPr>
          <p:spPr>
            <a:xfrm>
              <a:off x="670304" y="5366723"/>
              <a:ext cx="14118430" cy="1575088"/>
            </a:xfrm>
            <a:prstGeom prst="rect">
              <a:avLst/>
            </a:prstGeom>
          </p:spPr>
          <p:txBody>
            <a:bodyPr lIns="0" tIns="0" rIns="0" bIns="0" rtlCol="0" anchor="t">
              <a:spAutoFit/>
            </a:bodyPr>
            <a:lstStyle/>
            <a:p>
              <a:pPr marL="0" lvl="0" indent="0" algn="ctr">
                <a:lnSpc>
                  <a:spcPts val="4874"/>
                </a:lnSpc>
                <a:spcBef>
                  <a:spcPct val="0"/>
                </a:spcBef>
              </a:pPr>
              <a:r>
                <a:rPr lang="en-US" sz="3532" spc="49">
                  <a:solidFill>
                    <a:srgbClr val="FFFFFF"/>
                  </a:solidFill>
                  <a:latin typeface="TT Drugs"/>
                  <a:ea typeface="TT Drugs"/>
                  <a:cs typeface="TT Drugs"/>
                  <a:sym typeface="TT Drugs"/>
                </a:rPr>
                <a:t>Se presentarán algunas de las funcionalidades más relevantes.</a:t>
              </a:r>
            </a:p>
          </p:txBody>
        </p:sp>
      </p:grpSp>
      <p:sp>
        <p:nvSpPr>
          <p:cNvPr id="13" name="Freeform 13"/>
          <p:cNvSpPr/>
          <p:nvPr/>
        </p:nvSpPr>
        <p:spPr>
          <a:xfrm>
            <a:off x="14625649" y="801148"/>
            <a:ext cx="3022722" cy="743989"/>
          </a:xfrm>
          <a:custGeom>
            <a:avLst/>
            <a:gdLst/>
            <a:ahLst/>
            <a:cxnLst/>
            <a:rect l="l" t="t" r="r" b="b"/>
            <a:pathLst>
              <a:path w="3022722" h="743989">
                <a:moveTo>
                  <a:pt x="0" y="0"/>
                </a:moveTo>
                <a:lnTo>
                  <a:pt x="3022722" y="0"/>
                </a:lnTo>
                <a:lnTo>
                  <a:pt x="3022722" y="743989"/>
                </a:lnTo>
                <a:lnTo>
                  <a:pt x="0" y="743989"/>
                </a:lnTo>
                <a:lnTo>
                  <a:pt x="0" y="0"/>
                </a:lnTo>
                <a:close/>
              </a:path>
            </a:pathLst>
          </a:custGeom>
          <a:blipFill>
            <a:blip r:embed="rId3">
              <a:alphaModFix amt="50000"/>
            </a:blip>
            <a:stretch>
              <a:fillRect/>
            </a:stretch>
          </a:blipFill>
        </p:spPr>
        <p:txBody>
          <a:bodyPr/>
          <a:lstStyle/>
          <a:p>
            <a:endParaRPr lang="es-CL"/>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731</Words>
  <Application>Microsoft Office PowerPoint</Application>
  <PresentationFormat>Personalizado</PresentationFormat>
  <Paragraphs>110</Paragraphs>
  <Slides>11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TT Drugs</vt:lpstr>
      <vt:lpstr>Calibri</vt:lpstr>
      <vt:lpstr>TT Drugs Bold</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Presentacion 2 - Capstone</dc:title>
  <cp:lastModifiedBy>Felipe Diaz</cp:lastModifiedBy>
  <cp:revision>2</cp:revision>
  <dcterms:created xsi:type="dcterms:W3CDTF">2006-08-16T00:00:00Z</dcterms:created>
  <dcterms:modified xsi:type="dcterms:W3CDTF">2024-10-06T22:23:05Z</dcterms:modified>
  <dc:identifier>DAGS0wWtjDc</dc:identifier>
</cp:coreProperties>
</file>